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17"/>
  </p:notesMasterIdLst>
  <p:sldIdLst>
    <p:sldId id="257" r:id="rId2"/>
    <p:sldId id="270" r:id="rId3"/>
    <p:sldId id="271" r:id="rId4"/>
    <p:sldId id="284" r:id="rId5"/>
    <p:sldId id="273" r:id="rId6"/>
    <p:sldId id="274" r:id="rId7"/>
    <p:sldId id="279" r:id="rId8"/>
    <p:sldId id="283" r:id="rId9"/>
    <p:sldId id="275" r:id="rId10"/>
    <p:sldId id="277" r:id="rId11"/>
    <p:sldId id="280" r:id="rId12"/>
    <p:sldId id="263" r:id="rId13"/>
    <p:sldId id="282" r:id="rId14"/>
    <p:sldId id="281"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2" autoAdjust="0"/>
  </p:normalViewPr>
  <p:slideViewPr>
    <p:cSldViewPr snapToGrid="0" showGuides="1">
      <p:cViewPr>
        <p:scale>
          <a:sx n="75" d="100"/>
          <a:sy n="75" d="100"/>
        </p:scale>
        <p:origin x="456" y="9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stacked"/>
        <c:varyColors val="0"/>
        <c:ser>
          <c:idx val="0"/>
          <c:order val="0"/>
          <c:tx>
            <c:strRef>
              <c:f>Sheet1!$B$1</c:f>
              <c:strCache>
                <c:ptCount val="1"/>
                <c:pt idx="0">
                  <c:v>Min</c:v>
                </c:pt>
              </c:strCache>
            </c:strRef>
          </c:tx>
          <c:spPr>
            <a:solidFill>
              <a:schemeClr val="dk1">
                <a:tint val="88500"/>
              </a:schemeClr>
            </a:solidFill>
            <a:ln>
              <a:noFill/>
            </a:ln>
            <a:effectLst/>
          </c:spPr>
          <c:invertIfNegative val="0"/>
          <c:cat>
            <c:strRef>
              <c:f>Sheet1!$A$2:$A$5</c:f>
              <c:strCache>
                <c:ptCount val="4"/>
                <c:pt idx="0">
                  <c:v>Car</c:v>
                </c:pt>
                <c:pt idx="1">
                  <c:v>Bus</c:v>
                </c:pt>
                <c:pt idx="2">
                  <c:v>Scooty</c:v>
                </c:pt>
                <c:pt idx="3">
                  <c:v>Composite</c:v>
                </c:pt>
              </c:strCache>
            </c:strRef>
          </c:cat>
          <c:val>
            <c:numRef>
              <c:f>Sheet1!$B$2:$B$5</c:f>
              <c:numCache>
                <c:formatCode>General</c:formatCode>
                <c:ptCount val="4"/>
                <c:pt idx="0">
                  <c:v>0.15</c:v>
                </c:pt>
                <c:pt idx="1">
                  <c:v>0.99</c:v>
                </c:pt>
                <c:pt idx="2">
                  <c:v>0.15</c:v>
                </c:pt>
                <c:pt idx="3">
                  <c:v>0.15</c:v>
                </c:pt>
              </c:numCache>
            </c:numRef>
          </c:val>
          <c:extLst xmlns:c16r2="http://schemas.microsoft.com/office/drawing/2015/06/chart">
            <c:ext xmlns:c16="http://schemas.microsoft.com/office/drawing/2014/chart" uri="{C3380CC4-5D6E-409C-BE32-E72D297353CC}">
              <c16:uniqueId val="{00000006-51DE-481D-80B4-5A96AB882B40}"/>
            </c:ext>
          </c:extLst>
        </c:ser>
        <c:ser>
          <c:idx val="1"/>
          <c:order val="1"/>
          <c:tx>
            <c:strRef>
              <c:f>Sheet1!$C$1</c:f>
              <c:strCache>
                <c:ptCount val="1"/>
                <c:pt idx="0">
                  <c:v>1st Quartile</c:v>
                </c:pt>
              </c:strCache>
            </c:strRef>
          </c:tx>
          <c:spPr>
            <a:solidFill>
              <a:schemeClr val="dk1">
                <a:tint val="55000"/>
              </a:schemeClr>
            </a:solidFill>
            <a:ln>
              <a:noFill/>
            </a:ln>
            <a:effectLst/>
          </c:spPr>
          <c:invertIfNegative val="0"/>
          <c:dPt>
            <c:idx val="0"/>
            <c:invertIfNegative val="0"/>
            <c:bubble3D val="0"/>
          </c:dPt>
          <c:dPt>
            <c:idx val="2"/>
            <c:invertIfNegative val="0"/>
            <c:bubble3D val="0"/>
          </c:dPt>
          <c:dPt>
            <c:idx val="3"/>
            <c:invertIfNegative val="0"/>
            <c:bubble3D val="0"/>
          </c:dPt>
          <c:cat>
            <c:strRef>
              <c:f>Sheet1!$A$2:$A$5</c:f>
              <c:strCache>
                <c:ptCount val="4"/>
                <c:pt idx="0">
                  <c:v>Car</c:v>
                </c:pt>
                <c:pt idx="1">
                  <c:v>Bus</c:v>
                </c:pt>
                <c:pt idx="2">
                  <c:v>Scooty</c:v>
                </c:pt>
                <c:pt idx="3">
                  <c:v>Composite</c:v>
                </c:pt>
              </c:strCache>
            </c:strRef>
          </c:cat>
          <c:val>
            <c:numRef>
              <c:f>Sheet1!$C$2:$C$5</c:f>
              <c:numCache>
                <c:formatCode>General</c:formatCode>
                <c:ptCount val="4"/>
                <c:pt idx="0">
                  <c:v>3.06</c:v>
                </c:pt>
                <c:pt idx="1">
                  <c:v>6.4450000000000003</c:v>
                </c:pt>
                <c:pt idx="2">
                  <c:v>8.3674999999999997</c:v>
                </c:pt>
                <c:pt idx="3">
                  <c:v>4.6875</c:v>
                </c:pt>
              </c:numCache>
            </c:numRef>
          </c:val>
          <c:extLst xmlns:c16r2="http://schemas.microsoft.com/office/drawing/2015/06/chart">
            <c:ext xmlns:c16="http://schemas.microsoft.com/office/drawing/2014/chart" uri="{C3380CC4-5D6E-409C-BE32-E72D297353CC}">
              <c16:uniqueId val="{00000007-51DE-481D-80B4-5A96AB882B40}"/>
            </c:ext>
          </c:extLst>
        </c:ser>
        <c:ser>
          <c:idx val="2"/>
          <c:order val="2"/>
          <c:tx>
            <c:strRef>
              <c:f>Sheet1!$D$1</c:f>
              <c:strCache>
                <c:ptCount val="1"/>
                <c:pt idx="0">
                  <c:v>Median</c:v>
                </c:pt>
              </c:strCache>
            </c:strRef>
          </c:tx>
          <c:spPr>
            <a:solidFill>
              <a:schemeClr val="dk1">
                <a:tint val="75000"/>
              </a:schemeClr>
            </a:solidFill>
            <a:ln>
              <a:noFill/>
            </a:ln>
            <a:effectLst/>
          </c:spPr>
          <c:invertIfNegative val="0"/>
          <c:cat>
            <c:strRef>
              <c:f>Sheet1!$A$2:$A$5</c:f>
              <c:strCache>
                <c:ptCount val="4"/>
                <c:pt idx="0">
                  <c:v>Car</c:v>
                </c:pt>
                <c:pt idx="1">
                  <c:v>Bus</c:v>
                </c:pt>
                <c:pt idx="2">
                  <c:v>Scooty</c:v>
                </c:pt>
                <c:pt idx="3">
                  <c:v>Composite</c:v>
                </c:pt>
              </c:strCache>
            </c:strRef>
          </c:cat>
          <c:val>
            <c:numRef>
              <c:f>Sheet1!$D$2:$D$5</c:f>
              <c:numCache>
                <c:formatCode>General</c:formatCode>
                <c:ptCount val="4"/>
                <c:pt idx="0">
                  <c:v>6.06</c:v>
                </c:pt>
                <c:pt idx="1">
                  <c:v>8.94</c:v>
                </c:pt>
                <c:pt idx="2">
                  <c:v>10.23</c:v>
                </c:pt>
                <c:pt idx="3">
                  <c:v>6.89</c:v>
                </c:pt>
              </c:numCache>
            </c:numRef>
          </c:val>
          <c:extLst xmlns:c16r2="http://schemas.microsoft.com/office/drawing/2015/06/chart">
            <c:ext xmlns:c16="http://schemas.microsoft.com/office/drawing/2014/chart" uri="{C3380CC4-5D6E-409C-BE32-E72D297353CC}">
              <c16:uniqueId val="{00000008-51DE-481D-80B4-5A96AB882B40}"/>
            </c:ext>
          </c:extLst>
        </c:ser>
        <c:ser>
          <c:idx val="3"/>
          <c:order val="3"/>
          <c:tx>
            <c:strRef>
              <c:f>Sheet1!$E$1</c:f>
              <c:strCache>
                <c:ptCount val="1"/>
                <c:pt idx="0">
                  <c:v>3rd Quartile</c:v>
                </c:pt>
              </c:strCache>
            </c:strRef>
          </c:tx>
          <c:spPr>
            <a:solidFill>
              <a:schemeClr val="dk1">
                <a:tint val="98500"/>
              </a:schemeClr>
            </a:solidFill>
            <a:ln>
              <a:noFill/>
            </a:ln>
            <a:effectLst/>
          </c:spPr>
          <c:invertIfNegative val="0"/>
          <c:cat>
            <c:strRef>
              <c:f>Sheet1!$A$2:$A$5</c:f>
              <c:strCache>
                <c:ptCount val="4"/>
                <c:pt idx="0">
                  <c:v>Car</c:v>
                </c:pt>
                <c:pt idx="1">
                  <c:v>Bus</c:v>
                </c:pt>
                <c:pt idx="2">
                  <c:v>Scooty</c:v>
                </c:pt>
                <c:pt idx="3">
                  <c:v>Composite</c:v>
                </c:pt>
              </c:strCache>
            </c:strRef>
          </c:cat>
          <c:val>
            <c:numRef>
              <c:f>Sheet1!$E$2:$E$5</c:f>
              <c:numCache>
                <c:formatCode>General</c:formatCode>
                <c:ptCount val="4"/>
                <c:pt idx="0">
                  <c:v>9.59</c:v>
                </c:pt>
                <c:pt idx="1">
                  <c:v>11.465</c:v>
                </c:pt>
                <c:pt idx="2">
                  <c:v>11.4825</c:v>
                </c:pt>
                <c:pt idx="3">
                  <c:v>8.5399999999999991</c:v>
                </c:pt>
              </c:numCache>
            </c:numRef>
          </c:val>
        </c:ser>
        <c:ser>
          <c:idx val="4"/>
          <c:order val="4"/>
          <c:tx>
            <c:strRef>
              <c:f>Sheet1!$F$1</c:f>
              <c:strCache>
                <c:ptCount val="1"/>
                <c:pt idx="0">
                  <c:v>Max</c:v>
                </c:pt>
              </c:strCache>
            </c:strRef>
          </c:tx>
          <c:spPr>
            <a:solidFill>
              <a:schemeClr val="dk1">
                <a:tint val="30000"/>
              </a:schemeClr>
            </a:solidFill>
            <a:ln>
              <a:noFill/>
            </a:ln>
            <a:effectLst/>
          </c:spPr>
          <c:invertIfNegative val="0"/>
          <c:cat>
            <c:strRef>
              <c:f>Sheet1!$A$2:$A$5</c:f>
              <c:strCache>
                <c:ptCount val="4"/>
                <c:pt idx="0">
                  <c:v>Car</c:v>
                </c:pt>
                <c:pt idx="1">
                  <c:v>Bus</c:v>
                </c:pt>
                <c:pt idx="2">
                  <c:v>Scooty</c:v>
                </c:pt>
                <c:pt idx="3">
                  <c:v>Composite</c:v>
                </c:pt>
              </c:strCache>
            </c:strRef>
          </c:cat>
          <c:val>
            <c:numRef>
              <c:f>Sheet1!$F$2:$F$5</c:f>
              <c:numCache>
                <c:formatCode>General</c:formatCode>
                <c:ptCount val="4"/>
                <c:pt idx="0">
                  <c:v>16.34</c:v>
                </c:pt>
                <c:pt idx="1">
                  <c:v>15.86</c:v>
                </c:pt>
                <c:pt idx="2">
                  <c:v>13.66</c:v>
                </c:pt>
                <c:pt idx="3">
                  <c:v>14.23</c:v>
                </c:pt>
              </c:numCache>
            </c:numRef>
          </c:val>
        </c:ser>
        <c:dLbls>
          <c:showLegendKey val="0"/>
          <c:showVal val="0"/>
          <c:showCatName val="0"/>
          <c:showSerName val="0"/>
          <c:showPercent val="0"/>
          <c:showBubbleSize val="0"/>
        </c:dLbls>
        <c:gapWidth val="150"/>
        <c:overlap val="100"/>
        <c:axId val="436384736"/>
        <c:axId val="436386696"/>
      </c:barChart>
      <c:catAx>
        <c:axId val="436384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6386696"/>
        <c:crosses val="autoZero"/>
        <c:auto val="1"/>
        <c:lblAlgn val="ctr"/>
        <c:lblOffset val="100"/>
        <c:noMultiLvlLbl val="0"/>
      </c:catAx>
      <c:valAx>
        <c:axId val="436386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63847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15/03/2019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8963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6535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50493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1469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565059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947848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26624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53963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79048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smtClean="0"/>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smtClean="0"/>
              <a:t>Click icon to add picture</a:t>
            </a:r>
            <a:endParaRPr lang="en-US" dirty="0"/>
          </a:p>
        </p:txBody>
      </p:sp>
      <p:sp>
        <p:nvSpPr>
          <p:cNvPr id="7" name="Freeform: Shape 7">
            <a:extLst>
              <a:ext uri="{FF2B5EF4-FFF2-40B4-BE49-F238E27FC236}">
                <a16:creationId xmlns=""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smtClean="0"/>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41459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96029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98809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14247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21134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93418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4226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4F96FE2-9E77-4834-9C6B-212E1056298F}" type="datetimeFigureOut">
              <a:rPr lang="en-US" smtClean="0"/>
              <a:t>3/15/2019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1134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67000"/>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4F96FE2-9E77-4834-9C6B-212E1056298F}" type="datetimeFigureOut">
              <a:rPr lang="en-US" smtClean="0"/>
              <a:t>3/15/2019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403141628"/>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684"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1.xm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jpe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Oval 1">
            <a:extLst>
              <a:ext uri="{C183D7F6-B498-43B3-948B-1728B52AA6E4}">
                <adec:decorative xmlns="" xmlns:adec="http://schemas.microsoft.com/office/drawing/2017/decorative" val="1"/>
              </a:ext>
            </a:extLst>
          </p:cNvPr>
          <p:cNvSpPr/>
          <p:nvPr/>
        </p:nvSpPr>
        <p:spPr>
          <a:xfrm>
            <a:off x="5657639" y="795262"/>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 xmlns:adec="http://schemas.microsoft.com/office/drawing/2017/decorative" val="1"/>
              </a:ext>
            </a:extLst>
          </p:cNvPr>
          <p:cNvSpPr/>
          <p:nvPr/>
        </p:nvSpPr>
        <p:spPr>
          <a:xfrm>
            <a:off x="6043970" y="880986"/>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 xmlns:adec="http://schemas.microsoft.com/office/drawing/2017/decorative" val="1"/>
              </a:ext>
            </a:extLst>
          </p:cNvPr>
          <p:cNvSpPr/>
          <p:nvPr/>
        </p:nvSpPr>
        <p:spPr>
          <a:xfrm>
            <a:off x="5442755" y="880986"/>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15" name="TextBox 14"/>
          <p:cNvSpPr txBox="1"/>
          <p:nvPr/>
        </p:nvSpPr>
        <p:spPr>
          <a:xfrm>
            <a:off x="1471970" y="1790135"/>
            <a:ext cx="9144000" cy="2708434"/>
          </a:xfrm>
          <a:prstGeom prst="rect">
            <a:avLst/>
          </a:prstGeom>
          <a:noFill/>
        </p:spPr>
        <p:txBody>
          <a:bodyPr wrap="square" lIns="0" tIns="0" rIns="0" bIns="0" rtlCol="0">
            <a:spAutoFit/>
          </a:bodyPr>
          <a:lstStyle/>
          <a:p>
            <a:pPr algn="ctr">
              <a:tabLst>
                <a:tab pos="347663" algn="l"/>
              </a:tabLst>
            </a:pP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Feature Based Segmentation for Transport Mode Detection using Spatial trajectory Data in Urban Environment</a:t>
            </a:r>
            <a:endPar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ndParaRPr>
          </a:p>
        </p:txBody>
      </p:sp>
      <p:sp>
        <p:nvSpPr>
          <p:cNvPr id="12" name="Rectangle 11"/>
          <p:cNvSpPr/>
          <p:nvPr/>
        </p:nvSpPr>
        <p:spPr>
          <a:xfrm>
            <a:off x="0" y="6079291"/>
            <a:ext cx="2260600" cy="369332"/>
          </a:xfrm>
          <a:prstGeom prst="rect">
            <a:avLst/>
          </a:prstGeom>
          <a:noFill/>
        </p:spPr>
        <p:txBody>
          <a:bodyPr wrap="square" lIns="91440" tIns="45720" rIns="91440" bIns="45720">
            <a:spAutoFit/>
          </a:bodyPr>
          <a:lstStyle/>
          <a:p>
            <a:pPr algn="ctr"/>
            <a:r>
              <a:rPr lang="en-US" b="1" dirty="0" smtClean="0">
                <a:ln w="9525">
                  <a:solidFill>
                    <a:schemeClr val="bg1"/>
                  </a:solidFill>
                  <a:prstDash val="solid"/>
                </a:ln>
                <a:effectLst>
                  <a:outerShdw blurRad="12700" dist="38100" dir="2700000" algn="tl" rotWithShape="0">
                    <a:schemeClr val="bg1">
                      <a:lumMod val="50000"/>
                    </a:schemeClr>
                  </a:outerShdw>
                </a:effectLst>
              </a:rPr>
              <a:t>Presented By – </a:t>
            </a:r>
          </a:p>
        </p:txBody>
      </p:sp>
      <p:sp>
        <p:nvSpPr>
          <p:cNvPr id="17" name="Rectangle 16"/>
          <p:cNvSpPr/>
          <p:nvPr/>
        </p:nvSpPr>
        <p:spPr>
          <a:xfrm>
            <a:off x="883413" y="6448623"/>
            <a:ext cx="2098039" cy="338554"/>
          </a:xfrm>
          <a:prstGeom prst="rect">
            <a:avLst/>
          </a:prstGeom>
          <a:noFill/>
        </p:spPr>
        <p:txBody>
          <a:bodyPr wrap="square" lIns="91440" tIns="45720" rIns="91440" bIns="45720">
            <a:spAutoFit/>
          </a:bodyPr>
          <a:lstStyle/>
          <a:p>
            <a:pPr algn="ctr"/>
            <a:r>
              <a:rPr lang="en-US" sz="1600" b="1" dirty="0" smtClean="0">
                <a:ln w="9525">
                  <a:solidFill>
                    <a:schemeClr val="bg1"/>
                  </a:solidFill>
                  <a:prstDash val="solid"/>
                </a:ln>
                <a:effectLst>
                  <a:outerShdw blurRad="12700" dist="38100" dir="2700000" algn="tl" rotWithShape="0">
                    <a:schemeClr val="bg1">
                      <a:lumMod val="50000"/>
                    </a:schemeClr>
                  </a:outerShdw>
                </a:effectLst>
              </a:rPr>
              <a:t>Arvind Singh Rawat</a:t>
            </a:r>
          </a:p>
        </p:txBody>
      </p:sp>
      <p:sp>
        <p:nvSpPr>
          <p:cNvPr id="18" name="Rectangle 17"/>
          <p:cNvSpPr/>
          <p:nvPr/>
        </p:nvSpPr>
        <p:spPr>
          <a:xfrm>
            <a:off x="3864865" y="6448623"/>
            <a:ext cx="1892299" cy="338554"/>
          </a:xfrm>
          <a:prstGeom prst="rect">
            <a:avLst/>
          </a:prstGeom>
          <a:noFill/>
        </p:spPr>
        <p:txBody>
          <a:bodyPr wrap="square" lIns="91440" tIns="45720" rIns="91440" bIns="45720">
            <a:spAutoFit/>
          </a:bodyPr>
          <a:lstStyle/>
          <a:p>
            <a:pPr algn="ctr"/>
            <a:r>
              <a:rPr lang="en-US" sz="1600" b="1" dirty="0" smtClean="0">
                <a:ln w="9525">
                  <a:solidFill>
                    <a:schemeClr val="bg1"/>
                  </a:solidFill>
                  <a:prstDash val="solid"/>
                </a:ln>
                <a:effectLst>
                  <a:outerShdw blurRad="12700" dist="38100" dir="2700000" algn="tl" rotWithShape="0">
                    <a:schemeClr val="bg1">
                      <a:lumMod val="50000"/>
                    </a:schemeClr>
                  </a:outerShdw>
                </a:effectLst>
              </a:rPr>
              <a:t>Akash </a:t>
            </a:r>
            <a:r>
              <a:rPr lang="en-US" sz="1600" b="1" dirty="0" err="1" smtClean="0">
                <a:ln w="9525">
                  <a:solidFill>
                    <a:schemeClr val="bg1"/>
                  </a:solidFill>
                  <a:prstDash val="solid"/>
                </a:ln>
                <a:effectLst>
                  <a:outerShdw blurRad="12700" dist="38100" dir="2700000" algn="tl" rotWithShape="0">
                    <a:schemeClr val="bg1">
                      <a:lumMod val="50000"/>
                    </a:schemeClr>
                  </a:outerShdw>
                </a:effectLst>
              </a:rPr>
              <a:t>Chhetri</a:t>
            </a:r>
            <a:endParaRPr lang="en-US" sz="1600" b="1" dirty="0" smtClean="0">
              <a:ln w="9525">
                <a:solidFill>
                  <a:schemeClr val="bg1"/>
                </a:solidFill>
                <a:prstDash val="solid"/>
              </a:ln>
              <a:effectLst>
                <a:outerShdw blurRad="12700" dist="38100" dir="2700000" algn="tl" rotWithShape="0">
                  <a:schemeClr val="bg1">
                    <a:lumMod val="50000"/>
                  </a:schemeClr>
                </a:outerShdw>
              </a:effectLst>
            </a:endParaRPr>
          </a:p>
        </p:txBody>
      </p:sp>
      <p:sp>
        <p:nvSpPr>
          <p:cNvPr id="22" name="Rectangle 21"/>
          <p:cNvSpPr/>
          <p:nvPr/>
        </p:nvSpPr>
        <p:spPr>
          <a:xfrm>
            <a:off x="6640577" y="6448623"/>
            <a:ext cx="1892299" cy="338554"/>
          </a:xfrm>
          <a:prstGeom prst="rect">
            <a:avLst/>
          </a:prstGeom>
          <a:noFill/>
        </p:spPr>
        <p:txBody>
          <a:bodyPr wrap="square" lIns="91440" tIns="45720" rIns="91440" bIns="45720">
            <a:spAutoFit/>
          </a:bodyPr>
          <a:lstStyle/>
          <a:p>
            <a:pPr algn="ctr"/>
            <a:r>
              <a:rPr lang="en-US" sz="1600" b="1" dirty="0" err="1" smtClean="0">
                <a:ln w="9525">
                  <a:solidFill>
                    <a:schemeClr val="bg1"/>
                  </a:solidFill>
                  <a:prstDash val="solid"/>
                </a:ln>
                <a:effectLst>
                  <a:outerShdw blurRad="12700" dist="38100" dir="2700000" algn="tl" rotWithShape="0">
                    <a:schemeClr val="bg1">
                      <a:lumMod val="50000"/>
                    </a:schemeClr>
                  </a:outerShdw>
                </a:effectLst>
              </a:rPr>
              <a:t>Ayush</a:t>
            </a:r>
            <a:r>
              <a:rPr lang="en-US" sz="1600" b="1" dirty="0" smtClean="0">
                <a:ln w="9525">
                  <a:solidFill>
                    <a:schemeClr val="bg1"/>
                  </a:solidFill>
                  <a:prstDash val="solid"/>
                </a:ln>
                <a:effectLst>
                  <a:outerShdw blurRad="12700" dist="38100" dir="2700000" algn="tl" rotWithShape="0">
                    <a:schemeClr val="bg1">
                      <a:lumMod val="50000"/>
                    </a:schemeClr>
                  </a:outerShdw>
                </a:effectLst>
              </a:rPr>
              <a:t> Bhargava</a:t>
            </a:r>
          </a:p>
        </p:txBody>
      </p:sp>
      <p:sp>
        <p:nvSpPr>
          <p:cNvPr id="23" name="Rectangle 22"/>
          <p:cNvSpPr/>
          <p:nvPr/>
        </p:nvSpPr>
        <p:spPr>
          <a:xfrm>
            <a:off x="9416289" y="6448623"/>
            <a:ext cx="1892299" cy="338554"/>
          </a:xfrm>
          <a:prstGeom prst="rect">
            <a:avLst/>
          </a:prstGeom>
          <a:noFill/>
        </p:spPr>
        <p:txBody>
          <a:bodyPr wrap="square" lIns="91440" tIns="45720" rIns="91440" bIns="45720">
            <a:spAutoFit/>
          </a:bodyPr>
          <a:lstStyle/>
          <a:p>
            <a:pPr algn="ctr"/>
            <a:r>
              <a:rPr lang="en-US" sz="1600" b="1" dirty="0" err="1" smtClean="0">
                <a:ln w="9525">
                  <a:solidFill>
                    <a:schemeClr val="bg1"/>
                  </a:solidFill>
                  <a:prstDash val="solid"/>
                </a:ln>
                <a:effectLst>
                  <a:outerShdw blurRad="12700" dist="38100" dir="2700000" algn="tl" rotWithShape="0">
                    <a:schemeClr val="bg1">
                      <a:lumMod val="50000"/>
                    </a:schemeClr>
                  </a:outerShdw>
                </a:effectLst>
              </a:rPr>
              <a:t>Shashwat</a:t>
            </a:r>
            <a:r>
              <a:rPr lang="en-US" sz="1600" b="1" dirty="0" smtClean="0">
                <a:ln w="9525">
                  <a:solidFill>
                    <a:schemeClr val="bg1"/>
                  </a:solidFill>
                  <a:prstDash val="solid"/>
                </a:ln>
                <a:effectLst>
                  <a:outerShdw blurRad="12700" dist="38100" dir="2700000" algn="tl" rotWithShape="0">
                    <a:schemeClr val="bg1">
                      <a:lumMod val="50000"/>
                    </a:schemeClr>
                  </a:outerShdw>
                </a:effectLst>
              </a:rPr>
              <a:t> Sinha</a:t>
            </a:r>
          </a:p>
        </p:txBody>
      </p:sp>
      <p:sp>
        <p:nvSpPr>
          <p:cNvPr id="14" name="Rectangle 13"/>
          <p:cNvSpPr/>
          <p:nvPr/>
        </p:nvSpPr>
        <p:spPr>
          <a:xfrm>
            <a:off x="279400" y="5432960"/>
            <a:ext cx="3962400" cy="707886"/>
          </a:xfrm>
          <a:prstGeom prst="rect">
            <a:avLst/>
          </a:prstGeom>
          <a:noFill/>
        </p:spPr>
        <p:txBody>
          <a:bodyPr wrap="square" lIns="91440" tIns="45720" rIns="91440" bIns="45720">
            <a:spAutoFit/>
          </a:bodyPr>
          <a:lstStyle/>
          <a:p>
            <a:r>
              <a:rPr lang="en-US" sz="2000" b="1" dirty="0" smtClean="0">
                <a:ln w="9525">
                  <a:solidFill>
                    <a:schemeClr val="bg1"/>
                  </a:solidFill>
                  <a:prstDash val="solid"/>
                </a:ln>
                <a:effectLst>
                  <a:outerShdw blurRad="12700" dist="38100" dir="2700000" algn="tl" rotWithShape="0">
                    <a:schemeClr val="bg1">
                      <a:lumMod val="50000"/>
                    </a:schemeClr>
                  </a:outerShdw>
                </a:effectLst>
              </a:rPr>
              <a:t>Mentor – </a:t>
            </a:r>
          </a:p>
          <a:p>
            <a:r>
              <a:rPr lang="en-US" sz="2000" b="1" dirty="0" smtClean="0">
                <a:ln w="9525">
                  <a:solidFill>
                    <a:schemeClr val="bg1"/>
                  </a:solidFill>
                  <a:prstDash val="solid"/>
                </a:ln>
                <a:effectLst>
                  <a:outerShdw blurRad="12700" dist="38100" dir="2700000" algn="tl" rotWithShape="0">
                    <a:schemeClr val="bg1">
                      <a:lumMod val="50000"/>
                    </a:schemeClr>
                  </a:outerShdw>
                </a:effectLst>
              </a:rPr>
              <a:t>	</a:t>
            </a:r>
            <a:r>
              <a:rPr lang="en-US" sz="2000" b="1" dirty="0" err="1" smtClean="0">
                <a:ln w="9525">
                  <a:solidFill>
                    <a:schemeClr val="bg1"/>
                  </a:solidFill>
                  <a:prstDash val="solid"/>
                </a:ln>
                <a:effectLst>
                  <a:outerShdw blurRad="12700" dist="38100" dir="2700000" algn="tl" rotWithShape="0">
                    <a:schemeClr val="bg1">
                      <a:lumMod val="50000"/>
                    </a:schemeClr>
                  </a:outerShdw>
                </a:effectLst>
              </a:rPr>
              <a:t>Mainik</a:t>
            </a:r>
            <a:r>
              <a:rPr lang="en-US" sz="2000" b="1" dirty="0" smtClean="0">
                <a:ln w="9525">
                  <a:solidFill>
                    <a:schemeClr val="bg1"/>
                  </a:solidFill>
                  <a:prstDash val="solid"/>
                </a:ln>
                <a:effectLst>
                  <a:outerShdw blurRad="12700" dist="38100" dir="2700000" algn="tl" rotWithShape="0">
                    <a:schemeClr val="bg1">
                      <a:lumMod val="50000"/>
                    </a:schemeClr>
                  </a:outerShdw>
                </a:effectLst>
              </a:rPr>
              <a:t> </a:t>
            </a:r>
            <a:r>
              <a:rPr lang="en-US" sz="2000" b="1" dirty="0" err="1" smtClean="0">
                <a:ln w="9525">
                  <a:solidFill>
                    <a:schemeClr val="bg1"/>
                  </a:solidFill>
                  <a:prstDash val="solid"/>
                </a:ln>
                <a:effectLst>
                  <a:outerShdw blurRad="12700" dist="38100" dir="2700000" algn="tl" rotWithShape="0">
                    <a:schemeClr val="bg1">
                      <a:lumMod val="50000"/>
                    </a:schemeClr>
                  </a:outerShdw>
                </a:effectLst>
              </a:rPr>
              <a:t>Bandyopadhyay</a:t>
            </a:r>
            <a:endParaRPr lang="en-US" sz="2000" b="1" dirty="0" smtClean="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35082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5143" y="246743"/>
            <a:ext cx="12046857" cy="1631216"/>
          </a:xfrm>
          <a:prstGeom prst="rect">
            <a:avLst/>
          </a:prstGeom>
          <a:noFill/>
        </p:spPr>
        <p:txBody>
          <a:bodyPr wrap="square" lIns="91440" tIns="45720" rIns="91440" bIns="45720">
            <a:spAutoFit/>
            <a:scene3d>
              <a:camera prst="orthographicFront"/>
              <a:lightRig rig="threePt" dir="t"/>
            </a:scene3d>
            <a:sp3d prstMaterial="metal">
              <a:bevelT w="38100" h="38100"/>
            </a:sp3d>
          </a:bodyPr>
          <a:lstStyle/>
          <a:p>
            <a:r>
              <a:rPr lang="en-US" sz="5000" b="1" spc="50" dirty="0" smtClean="0">
                <a:ln w="0"/>
                <a:solidFill>
                  <a:schemeClr val="bg2">
                    <a:lumMod val="50000"/>
                  </a:schemeClr>
                </a:solidFill>
                <a:effectLst>
                  <a:innerShdw blurRad="63500" dist="50800" dir="13500000">
                    <a:srgbClr val="000000">
                      <a:alpha val="50000"/>
                    </a:srgbClr>
                  </a:innerShdw>
                </a:effectLst>
              </a:rPr>
              <a:t>Bottom Up Segmentation </a:t>
            </a:r>
            <a:r>
              <a:rPr lang="en-US" sz="5000" b="1" spc="50" dirty="0" smtClean="0">
                <a:ln w="0"/>
                <a:solidFill>
                  <a:schemeClr val="bg2">
                    <a:lumMod val="50000"/>
                  </a:schemeClr>
                </a:solidFill>
                <a:effectLst>
                  <a:innerShdw blurRad="63500" dist="50800" dir="13500000">
                    <a:srgbClr val="000000">
                      <a:alpha val="50000"/>
                    </a:srgbClr>
                  </a:innerShdw>
                </a:effectLst>
              </a:rPr>
              <a:t>on the basis of Speed</a:t>
            </a:r>
            <a:endParaRPr lang="en-IN" sz="5000" b="1" spc="50" dirty="0">
              <a:ln w="0"/>
              <a:solidFill>
                <a:schemeClr val="bg2">
                  <a:lumMod val="50000"/>
                </a:schemeClr>
              </a:solidFill>
              <a:effectLst>
                <a:innerShdw blurRad="63500" dist="50800" dir="13500000">
                  <a:srgbClr val="000000">
                    <a:alpha val="50000"/>
                  </a:srgbClr>
                </a:innerShdw>
              </a:effectLst>
            </a:endParaRPr>
          </a:p>
        </p:txBody>
      </p:sp>
      <p:pic>
        <p:nvPicPr>
          <p:cNvPr id="3" name="Picture 2"/>
          <p:cNvPicPr>
            <a:picLocks noChangeAspect="1"/>
          </p:cNvPicPr>
          <p:nvPr/>
        </p:nvPicPr>
        <p:blipFill rotWithShape="1">
          <a:blip r:embed="rId2"/>
          <a:srcRect l="6537" t="18906" r="8102" b="5667"/>
          <a:stretch/>
        </p:blipFill>
        <p:spPr>
          <a:xfrm>
            <a:off x="664295" y="2232258"/>
            <a:ext cx="5385816" cy="3645096"/>
          </a:xfrm>
          <a:prstGeom prst="rect">
            <a:avLst/>
          </a:prstGeom>
        </p:spPr>
      </p:pic>
      <p:sp>
        <p:nvSpPr>
          <p:cNvPr id="10" name="TextBox 9"/>
          <p:cNvSpPr txBox="1"/>
          <p:nvPr/>
        </p:nvSpPr>
        <p:spPr>
          <a:xfrm>
            <a:off x="473456" y="6231653"/>
            <a:ext cx="11430000" cy="369332"/>
          </a:xfrm>
          <a:prstGeom prst="rect">
            <a:avLst/>
          </a:prstGeom>
          <a:noFill/>
        </p:spPr>
        <p:txBody>
          <a:bodyPr wrap="square" rtlCol="0">
            <a:spAutoFit/>
          </a:bodyPr>
          <a:lstStyle/>
          <a:p>
            <a:pPr algn="just"/>
            <a:r>
              <a:rPr lang="en-US" dirty="0" smtClean="0"/>
              <a:t>Threshold = 0.5</a:t>
            </a:r>
            <a:endParaRPr lang="en-IN" dirty="0"/>
          </a:p>
        </p:txBody>
      </p:sp>
      <p:pic>
        <p:nvPicPr>
          <p:cNvPr id="11" name="Picture 10"/>
          <p:cNvPicPr/>
          <p:nvPr/>
        </p:nvPicPr>
        <p:blipFill rotWithShape="1">
          <a:blip r:embed="rId3"/>
          <a:srcRect l="3470" t="18831" r="7159" b="4667"/>
          <a:stretch/>
        </p:blipFill>
        <p:spPr>
          <a:xfrm>
            <a:off x="6714406" y="2226006"/>
            <a:ext cx="4813300" cy="3657600"/>
          </a:xfrm>
          <a:prstGeom prst="rect">
            <a:avLst/>
          </a:prstGeom>
        </p:spPr>
      </p:pic>
    </p:spTree>
    <p:extLst>
      <p:ext uri="{BB962C8B-B14F-4D97-AF65-F5344CB8AC3E}">
        <p14:creationId xmlns:p14="http://schemas.microsoft.com/office/powerpoint/2010/main" val="3039272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5143" y="246743"/>
            <a:ext cx="12046857" cy="1631216"/>
          </a:xfrm>
          <a:prstGeom prst="rect">
            <a:avLst/>
          </a:prstGeom>
          <a:noFill/>
        </p:spPr>
        <p:txBody>
          <a:bodyPr wrap="square" lIns="91440" tIns="45720" rIns="91440" bIns="45720">
            <a:spAutoFit/>
            <a:scene3d>
              <a:camera prst="orthographicFront"/>
              <a:lightRig rig="threePt" dir="t"/>
            </a:scene3d>
            <a:sp3d prstMaterial="metal">
              <a:bevelT w="38100" h="38100"/>
            </a:sp3d>
          </a:bodyPr>
          <a:lstStyle/>
          <a:p>
            <a:r>
              <a:rPr lang="en-US" sz="5000" b="1" spc="50" dirty="0" smtClean="0">
                <a:ln w="0"/>
                <a:solidFill>
                  <a:schemeClr val="bg2">
                    <a:lumMod val="50000"/>
                  </a:schemeClr>
                </a:solidFill>
                <a:effectLst>
                  <a:innerShdw blurRad="63500" dist="50800" dir="13500000">
                    <a:srgbClr val="000000">
                      <a:alpha val="50000"/>
                    </a:srgbClr>
                  </a:innerShdw>
                </a:effectLst>
              </a:rPr>
              <a:t>Top Down Segmentation </a:t>
            </a:r>
            <a:r>
              <a:rPr lang="en-US" sz="5000" b="1" spc="50" dirty="0" smtClean="0">
                <a:ln w="0"/>
                <a:solidFill>
                  <a:schemeClr val="bg2">
                    <a:lumMod val="50000"/>
                  </a:schemeClr>
                </a:solidFill>
                <a:effectLst>
                  <a:innerShdw blurRad="63500" dist="50800" dir="13500000">
                    <a:srgbClr val="000000">
                      <a:alpha val="50000"/>
                    </a:srgbClr>
                  </a:innerShdw>
                </a:effectLst>
              </a:rPr>
              <a:t>on the basis of Speed</a:t>
            </a:r>
            <a:endParaRPr lang="en-IN" sz="5000" b="1" spc="50" dirty="0">
              <a:ln w="0"/>
              <a:solidFill>
                <a:schemeClr val="bg2">
                  <a:lumMod val="50000"/>
                </a:schemeClr>
              </a:solidFill>
              <a:effectLst>
                <a:innerShdw blurRad="63500" dist="50800" dir="13500000">
                  <a:srgbClr val="000000">
                    <a:alpha val="50000"/>
                  </a:srgbClr>
                </a:innerShdw>
              </a:effectLst>
            </a:endParaRPr>
          </a:p>
        </p:txBody>
      </p:sp>
      <p:sp>
        <p:nvSpPr>
          <p:cNvPr id="10" name="TextBox 9"/>
          <p:cNvSpPr txBox="1"/>
          <p:nvPr/>
        </p:nvSpPr>
        <p:spPr>
          <a:xfrm>
            <a:off x="473456" y="6231653"/>
            <a:ext cx="11430000" cy="369332"/>
          </a:xfrm>
          <a:prstGeom prst="rect">
            <a:avLst/>
          </a:prstGeom>
          <a:noFill/>
        </p:spPr>
        <p:txBody>
          <a:bodyPr wrap="square" rtlCol="0">
            <a:spAutoFit/>
          </a:bodyPr>
          <a:lstStyle/>
          <a:p>
            <a:pPr algn="just"/>
            <a:r>
              <a:rPr lang="en-US" dirty="0" smtClean="0"/>
              <a:t>Threshold = 4</a:t>
            </a:r>
            <a:endParaRPr lang="en-IN" dirty="0"/>
          </a:p>
        </p:txBody>
      </p:sp>
      <p:pic>
        <p:nvPicPr>
          <p:cNvPr id="6" name="Picture 5"/>
          <p:cNvPicPr/>
          <p:nvPr/>
        </p:nvPicPr>
        <p:blipFill rotWithShape="1">
          <a:blip r:embed="rId2"/>
          <a:srcRect t="18211" b="4631"/>
          <a:stretch/>
        </p:blipFill>
        <p:spPr>
          <a:xfrm>
            <a:off x="473456" y="2226006"/>
            <a:ext cx="5385816" cy="3657600"/>
          </a:xfrm>
          <a:prstGeom prst="rect">
            <a:avLst/>
          </a:prstGeom>
        </p:spPr>
      </p:pic>
      <p:pic>
        <p:nvPicPr>
          <p:cNvPr id="7" name="Picture 6"/>
          <p:cNvPicPr/>
          <p:nvPr/>
        </p:nvPicPr>
        <p:blipFill rotWithShape="1">
          <a:blip r:embed="rId3"/>
          <a:srcRect t="18831" b="4667"/>
          <a:stretch/>
        </p:blipFill>
        <p:spPr>
          <a:xfrm>
            <a:off x="6332728" y="2226006"/>
            <a:ext cx="5385816" cy="3657600"/>
          </a:xfrm>
          <a:prstGeom prst="rect">
            <a:avLst/>
          </a:prstGeom>
        </p:spPr>
      </p:pic>
    </p:spTree>
    <p:extLst>
      <p:ext uri="{BB962C8B-B14F-4D97-AF65-F5344CB8AC3E}">
        <p14:creationId xmlns:p14="http://schemas.microsoft.com/office/powerpoint/2010/main" val="3258789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 xmlns:adec="http://schemas.microsoft.com/office/drawing/2017/decorative" val="1"/>
              </a:ext>
            </a:extLst>
          </p:cNvPr>
          <p:cNvSpPr/>
          <p:nvPr/>
        </p:nvSpPr>
        <p:spPr>
          <a:xfrm flipH="1">
            <a:off x="679381" y="2339000"/>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 xmlns:adec="http://schemas.microsoft.com/office/drawing/2017/decorative" val="1"/>
              </a:ext>
            </a:extLst>
          </p:cNvPr>
          <p:cNvSpPr/>
          <p:nvPr/>
        </p:nvSpPr>
        <p:spPr>
          <a:xfrm flipH="1">
            <a:off x="632820" y="15744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 xmlns:adec="http://schemas.microsoft.com/office/drawing/2017/decorative" val="1"/>
              </a:ext>
            </a:extLst>
          </p:cNvPr>
          <p:cNvSpPr/>
          <p:nvPr/>
        </p:nvSpPr>
        <p:spPr>
          <a:xfrm flipH="1">
            <a:off x="632818" y="3077419"/>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 xmlns:adec="http://schemas.microsoft.com/office/drawing/2017/decorative" val="1"/>
              </a:ext>
            </a:extLst>
          </p:cNvPr>
          <p:cNvSpPr/>
          <p:nvPr/>
        </p:nvSpPr>
        <p:spPr>
          <a:xfrm>
            <a:off x="925562" y="3077419"/>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 xmlns:adec="http://schemas.microsoft.com/office/drawing/2017/decorative" val="1"/>
              </a:ext>
            </a:extLst>
          </p:cNvPr>
          <p:cNvSpPr/>
          <p:nvPr/>
        </p:nvSpPr>
        <p:spPr>
          <a:xfrm>
            <a:off x="972125" y="2339001"/>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 xmlns:adec="http://schemas.microsoft.com/office/drawing/2017/decorative" val="1"/>
              </a:ext>
            </a:extLst>
          </p:cNvPr>
          <p:cNvSpPr/>
          <p:nvPr/>
        </p:nvSpPr>
        <p:spPr>
          <a:xfrm>
            <a:off x="925564" y="15744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1343009" y="2442248"/>
            <a:ext cx="482978" cy="340300"/>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p:cNvSpPr txBox="1"/>
          <p:nvPr/>
        </p:nvSpPr>
        <p:spPr>
          <a:xfrm>
            <a:off x="1296448" y="1698343"/>
            <a:ext cx="578685" cy="369332"/>
          </a:xfrm>
          <a:prstGeom prst="rect">
            <a:avLst/>
          </a:prstGeom>
          <a:noFill/>
        </p:spPr>
        <p:txBody>
          <a:bodyPr wrap="none" lIns="0" tIns="0" rIns="0" bIns="0" rtlCol="0">
            <a:spAutoFit/>
          </a:bodyPr>
          <a:lstStyle/>
          <a:p>
            <a:r>
              <a:rPr lang="en-US" sz="2400" dirty="0">
                <a:ln w="0"/>
                <a:effectLst>
                  <a:outerShdw blurRad="38100" dist="19050" dir="2700000" algn="tl" rotWithShape="0">
                    <a:schemeClr val="dk1">
                      <a:alpha val="40000"/>
                    </a:schemeClr>
                  </a:outerShdw>
                </a:effectLst>
                <a:latin typeface="+mj-lt"/>
              </a:rPr>
              <a:t>35%</a:t>
            </a:r>
          </a:p>
        </p:txBody>
      </p:sp>
      <p:graphicFrame>
        <p:nvGraphicFramePr>
          <p:cNvPr id="13" name="Chart 12" descr="This is a chart. "/>
          <p:cNvGraphicFramePr/>
          <p:nvPr>
            <p:extLst>
              <p:ext uri="{D42A27DB-BD31-4B8C-83A1-F6EECF244321}">
                <p14:modId xmlns:p14="http://schemas.microsoft.com/office/powerpoint/2010/main" val="3605631126"/>
              </p:ext>
            </p:extLst>
          </p:nvPr>
        </p:nvGraphicFramePr>
        <p:xfrm>
          <a:off x="1942206" y="644987"/>
          <a:ext cx="5301010"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80020" y="3519495"/>
            <a:ext cx="3886200" cy="1661993"/>
          </a:xfrm>
          <a:prstGeom prst="rect">
            <a:avLst/>
          </a:prstGeom>
          <a:noFill/>
        </p:spPr>
        <p:txBody>
          <a:bodyPr wrap="square" lIns="0" tIns="0" rIns="0" bIns="0" rtlCol="0">
            <a:spAutoFit/>
          </a:bodyPr>
          <a:lstStyle/>
          <a:p>
            <a:pPr algn="ctr"/>
            <a:r>
              <a:rPr lang="en-US" dirty="0" smtClean="0"/>
              <a:t>The adjacent graph shows the distribution of speed for the particular modes of transportation with comparison to Composite data set of multiple modes of transportation.</a:t>
            </a:r>
            <a:endParaRPr lang="en-US" dirty="0"/>
          </a:p>
        </p:txBody>
      </p:sp>
      <p:cxnSp>
        <p:nvCxnSpPr>
          <p:cNvPr id="151" name="Straight Connector 150">
            <a:extLst>
              <a:ext uri="{C183D7F6-B498-43B3-948B-1728B52AA6E4}">
                <adec:decorative xmlns=""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1296446" y="3201274"/>
            <a:ext cx="482978" cy="340300"/>
          </a:xfrm>
          <a:prstGeom prst="rect">
            <a:avLst/>
          </a:prstGeom>
          <a:noFill/>
        </p:spPr>
        <p:txBody>
          <a:bodyPr wrap="none" lIns="0" tIns="0" rIns="0" bIns="0" rtlCol="0">
            <a:spAutoFit/>
          </a:bodyPr>
          <a:lstStyle/>
          <a:p>
            <a:r>
              <a:rPr lang="en-US" sz="2400" dirty="0">
                <a:solidFill>
                  <a:schemeClr val="bg1"/>
                </a:solidFill>
                <a:latin typeface="+mj-lt"/>
              </a:rPr>
              <a:t>43%</a:t>
            </a:r>
          </a:p>
        </p:txBody>
      </p:sp>
      <p:sp>
        <p:nvSpPr>
          <p:cNvPr id="2" name="Title 1" hidden="1">
            <a:extLst>
              <a:ext uri="{FF2B5EF4-FFF2-40B4-BE49-F238E27FC236}">
                <a16:creationId xmlns=""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95341" y="2241541"/>
            <a:ext cx="731520" cy="63398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606" y="1430572"/>
            <a:ext cx="1188720" cy="792878"/>
          </a:xfrm>
          <a:prstGeom prst="rect">
            <a:avLst/>
          </a:prstGeom>
        </p:spPr>
      </p:pic>
      <p:pic>
        <p:nvPicPr>
          <p:cNvPr id="10" name="Picture 9"/>
          <p:cNvPicPr>
            <a:picLocks noChangeAspect="1"/>
          </p:cNvPicPr>
          <p:nvPr/>
        </p:nvPicPr>
        <p:blipFill>
          <a:blip r:embed="rId7"/>
          <a:stretch>
            <a:fillRect/>
          </a:stretch>
        </p:blipFill>
        <p:spPr>
          <a:xfrm flipH="1">
            <a:off x="485055" y="3222991"/>
            <a:ext cx="829895" cy="365760"/>
          </a:xfrm>
          <a:prstGeom prst="rect">
            <a:avLst/>
          </a:prstGeom>
        </p:spPr>
      </p:pic>
      <p:sp>
        <p:nvSpPr>
          <p:cNvPr id="12" name="TextBox 11"/>
          <p:cNvSpPr txBox="1"/>
          <p:nvPr/>
        </p:nvSpPr>
        <p:spPr>
          <a:xfrm>
            <a:off x="2553308" y="4253377"/>
            <a:ext cx="2948243" cy="307777"/>
          </a:xfrm>
          <a:prstGeom prst="rect">
            <a:avLst/>
          </a:prstGeom>
          <a:noFill/>
        </p:spPr>
        <p:txBody>
          <a:bodyPr wrap="none" rtlCol="0">
            <a:spAutoFit/>
          </a:bodyPr>
          <a:lstStyle/>
          <a:p>
            <a:r>
              <a:rPr lang="en-US" sz="1400" dirty="0" smtClean="0"/>
              <a:t>* After removing 0 m/sec speed</a:t>
            </a:r>
            <a:endParaRPr lang="en-IN" sz="1400" dirty="0"/>
          </a:p>
        </p:txBody>
      </p:sp>
      <p:pic>
        <p:nvPicPr>
          <p:cNvPr id="44" name="Picture 4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84235" y="1181344"/>
            <a:ext cx="914400" cy="914400"/>
          </a:xfrm>
          <a:prstGeom prst="rect">
            <a:avLst/>
          </a:prstGeom>
        </p:spPr>
      </p:pic>
      <p:sp>
        <p:nvSpPr>
          <p:cNvPr id="28" name="Oval 27">
            <a:extLst>
              <a:ext uri="{C183D7F6-B498-43B3-948B-1728B52AA6E4}">
                <adec:decorative xmlns="" xmlns:adec="http://schemas.microsoft.com/office/drawing/2017/decorative" val="1"/>
              </a:ext>
            </a:extLst>
          </p:cNvPr>
          <p:cNvSpPr/>
          <p:nvPr/>
        </p:nvSpPr>
        <p:spPr>
          <a:xfrm flipH="1">
            <a:off x="620120" y="8251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C183D7F6-B498-43B3-948B-1728B52AA6E4}">
                <adec:decorative xmlns="" xmlns:adec="http://schemas.microsoft.com/office/drawing/2017/decorative" val="1"/>
              </a:ext>
            </a:extLst>
          </p:cNvPr>
          <p:cNvSpPr/>
          <p:nvPr/>
        </p:nvSpPr>
        <p:spPr>
          <a:xfrm>
            <a:off x="912864" y="8251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283748" y="949043"/>
            <a:ext cx="578685" cy="369332"/>
          </a:xfrm>
          <a:prstGeom prst="rect">
            <a:avLst/>
          </a:prstGeom>
          <a:noFill/>
        </p:spPr>
        <p:txBody>
          <a:bodyPr wrap="none" lIns="0" tIns="0" rIns="0" bIns="0" rtlCol="0">
            <a:spAutoFit/>
          </a:bodyPr>
          <a:lstStyle/>
          <a:p>
            <a:r>
              <a:rPr lang="en-US" sz="2400" dirty="0">
                <a:ln w="0"/>
                <a:effectLst>
                  <a:outerShdw blurRad="38100" dist="19050" dir="2700000" algn="tl" rotWithShape="0">
                    <a:schemeClr val="dk1">
                      <a:alpha val="40000"/>
                    </a:schemeClr>
                  </a:outerShdw>
                </a:effectLst>
                <a:latin typeface="+mj-lt"/>
              </a:rPr>
              <a:t>35%</a:t>
            </a:r>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6306" y="972595"/>
            <a:ext cx="457200" cy="396240"/>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7303" y="1062713"/>
            <a:ext cx="457200" cy="304953"/>
          </a:xfrm>
          <a:prstGeom prst="rect">
            <a:avLst/>
          </a:prstGeom>
        </p:spPr>
      </p:pic>
      <p:pic>
        <p:nvPicPr>
          <p:cNvPr id="38" name="Picture 37"/>
          <p:cNvPicPr>
            <a:picLocks noChangeAspect="1"/>
          </p:cNvPicPr>
          <p:nvPr/>
        </p:nvPicPr>
        <p:blipFill>
          <a:blip r:embed="rId7"/>
          <a:stretch>
            <a:fillRect/>
          </a:stretch>
        </p:blipFill>
        <p:spPr>
          <a:xfrm flipH="1">
            <a:off x="762404" y="861211"/>
            <a:ext cx="457200" cy="201502"/>
          </a:xfrm>
          <a:prstGeom prst="rect">
            <a:avLst/>
          </a:prstGeom>
        </p:spPr>
      </p:pic>
    </p:spTree>
    <p:extLst>
      <p:ext uri="{BB962C8B-B14F-4D97-AF65-F5344CB8AC3E}">
        <p14:creationId xmlns:p14="http://schemas.microsoft.com/office/powerpoint/2010/main" val="1727237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495300" y="0"/>
            <a:ext cx="5067300" cy="6858000"/>
          </a:xfrm>
          <a:prstGeom prst="rect">
            <a:avLst/>
          </a:prstGeom>
          <a:noFill/>
          <a:ln>
            <a:noFill/>
          </a:ln>
        </p:spPr>
      </p:pic>
      <p:pic>
        <p:nvPicPr>
          <p:cNvPr id="4" name="Picture 3">
            <a:extLs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5" name="Rectangle 4">
            <a:extLst>
              <a:ext uri="{C183D7F6-B498-43B3-948B-1728B52AA6E4}">
                <adec:decorative xmlns=""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C183D7F6-B498-43B3-948B-1728B52AA6E4}">
                <adec:decorative xmlns=""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385810" y="4073493"/>
            <a:ext cx="2674620" cy="553998"/>
          </a:xfrm>
          <a:prstGeom prst="rect">
            <a:avLst/>
          </a:prstGeom>
          <a:noFill/>
        </p:spPr>
        <p:txBody>
          <a:bodyPr wrap="square" lIns="0" tIns="0" rIns="0" bIns="0" rtlCol="0">
            <a:spAutoFit/>
          </a:bodyPr>
          <a:lstStyle/>
          <a:p>
            <a:pPr algn="ctr"/>
            <a:r>
              <a:rPr lang="en-US" dirty="0" smtClean="0"/>
              <a:t>Sample dataset of DIT to a Random Place</a:t>
            </a:r>
            <a:endParaRPr lang="en-US" dirty="0"/>
          </a:p>
        </p:txBody>
      </p:sp>
      <p:cxnSp>
        <p:nvCxnSpPr>
          <p:cNvPr id="8" name="Straight Connector 7">
            <a:extLst>
              <a:ext uri="{C183D7F6-B498-43B3-948B-1728B52AA6E4}">
                <adec:decorative xmlns=""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C183D7F6-B498-43B3-948B-1728B52AA6E4}">
                <adec:decorative xmlns=""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map icons"/>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43683" y="1013527"/>
            <a:ext cx="1156017" cy="115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021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6" y="232228"/>
            <a:ext cx="12003314" cy="1041400"/>
          </a:xfrm>
          <a:scene3d>
            <a:camera prst="orthographicFront"/>
            <a:lightRig rig="threePt" dir="t"/>
          </a:scene3d>
          <a:sp3d prstMaterial="metal">
            <a:bevelT w="25400" h="38100"/>
          </a:sp3d>
        </p:spPr>
        <p:txBody>
          <a:bodyPr>
            <a:normAutofit/>
          </a:bodyPr>
          <a:lstStyle/>
          <a:p>
            <a:r>
              <a:rPr lang="en-US"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References</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
        <p:nvSpPr>
          <p:cNvPr id="4" name="TextBox 3"/>
          <p:cNvSpPr txBox="1"/>
          <p:nvPr/>
        </p:nvSpPr>
        <p:spPr>
          <a:xfrm>
            <a:off x="381000" y="1859340"/>
            <a:ext cx="11430000" cy="3139321"/>
          </a:xfrm>
          <a:prstGeom prst="rect">
            <a:avLst/>
          </a:prstGeom>
          <a:noFill/>
        </p:spPr>
        <p:txBody>
          <a:bodyPr wrap="square" rtlCol="0">
            <a:spAutoFit/>
          </a:bodyPr>
          <a:lstStyle/>
          <a:p>
            <a:pPr marL="342900" indent="-342900">
              <a:buFont typeface="+mj-lt"/>
              <a:buAutoNum type="arabicPeriod"/>
            </a:pPr>
            <a:r>
              <a:rPr lang="en-US" dirty="0" smtClean="0"/>
              <a:t>Algorithmic Segmentation for Segmentation of Time Series</a:t>
            </a:r>
          </a:p>
          <a:p>
            <a:pPr marL="285750" indent="-285750">
              <a:buFont typeface="Arial" panose="020B0604020202020204" pitchFamily="34" charset="0"/>
              <a:buChar char="•"/>
            </a:pPr>
            <a:r>
              <a:rPr lang="en-US" dirty="0" smtClean="0"/>
              <a:t>Authors : </a:t>
            </a:r>
            <a:r>
              <a:rPr lang="en-IN" dirty="0" err="1" smtClean="0"/>
              <a:t>Miodrag</a:t>
            </a:r>
            <a:r>
              <a:rPr lang="en-IN" dirty="0" smtClean="0"/>
              <a:t> </a:t>
            </a:r>
            <a:r>
              <a:rPr lang="en-IN" dirty="0" err="1"/>
              <a:t>Lovrić</a:t>
            </a:r>
            <a:r>
              <a:rPr lang="en-IN" dirty="0"/>
              <a:t>, PhD </a:t>
            </a:r>
            <a:r>
              <a:rPr lang="en-IN" dirty="0"/>
              <a:t>	</a:t>
            </a:r>
            <a:r>
              <a:rPr lang="en-IN" dirty="0" smtClean="0"/>
              <a:t>Marina </a:t>
            </a:r>
            <a:r>
              <a:rPr lang="en-IN" dirty="0" err="1"/>
              <a:t>Milanović</a:t>
            </a:r>
            <a:r>
              <a:rPr lang="en-IN" dirty="0"/>
              <a:t>, </a:t>
            </a:r>
            <a:r>
              <a:rPr lang="en-IN" dirty="0" smtClean="0"/>
              <a:t>MSc	 Milan </a:t>
            </a:r>
            <a:r>
              <a:rPr lang="en-IN" dirty="0" err="1" smtClean="0"/>
              <a:t>Stamenković</a:t>
            </a:r>
            <a:endParaRPr lang="en-IN" dirty="0"/>
          </a:p>
          <a:p>
            <a:pPr marL="285750" indent="-285750">
              <a:buFont typeface="Arial" panose="020B0604020202020204" pitchFamily="34" charset="0"/>
              <a:buChar char="•"/>
            </a:pPr>
            <a:r>
              <a:rPr lang="en-US" dirty="0"/>
              <a:t>UDC </a:t>
            </a:r>
            <a:r>
              <a:rPr lang="en-US" dirty="0" smtClean="0"/>
              <a:t>004.65.021:519.246.8</a:t>
            </a:r>
          </a:p>
          <a:p>
            <a:pPr marL="285750" indent="-285750">
              <a:buFont typeface="Arial" panose="020B0604020202020204" pitchFamily="34" charset="0"/>
              <a:buChar char="•"/>
            </a:pPr>
            <a:endParaRPr lang="en-US" dirty="0" smtClean="0"/>
          </a:p>
          <a:p>
            <a:r>
              <a:rPr lang="en-US" dirty="0" smtClean="0"/>
              <a:t>2.   Automatic </a:t>
            </a:r>
            <a:r>
              <a:rPr lang="en-US" i="1" dirty="0"/>
              <a:t>P</a:t>
            </a:r>
            <a:r>
              <a:rPr lang="en-US" dirty="0"/>
              <a:t>-Phase Picking Based </a:t>
            </a:r>
            <a:r>
              <a:rPr lang="en-US" dirty="0" smtClean="0"/>
              <a:t>on </a:t>
            </a:r>
            <a:r>
              <a:rPr lang="en-IN" dirty="0" smtClean="0"/>
              <a:t>Local-Maxima Distribution</a:t>
            </a:r>
          </a:p>
          <a:p>
            <a:pPr marL="342900" indent="-342900">
              <a:buFont typeface="Arial" panose="020B0604020202020204" pitchFamily="34" charset="0"/>
              <a:buChar char="•"/>
            </a:pPr>
            <a:r>
              <a:rPr lang="en-US" dirty="0" smtClean="0"/>
              <a:t>Authors : </a:t>
            </a:r>
            <a:r>
              <a:rPr lang="fi-FI" dirty="0"/>
              <a:t>Costas </a:t>
            </a:r>
            <a:r>
              <a:rPr lang="fi-FI" dirty="0" smtClean="0"/>
              <a:t>Panagiotakis	 </a:t>
            </a:r>
            <a:r>
              <a:rPr lang="fi-FI" dirty="0"/>
              <a:t>Eleni </a:t>
            </a:r>
            <a:r>
              <a:rPr lang="fi-FI" dirty="0" smtClean="0"/>
              <a:t>Kokinou		 Filippos Vallianatos</a:t>
            </a:r>
          </a:p>
          <a:p>
            <a:pPr marL="342900" indent="-342900">
              <a:buFont typeface="Arial" panose="020B0604020202020204" pitchFamily="34" charset="0"/>
              <a:buChar char="•"/>
            </a:pPr>
            <a:r>
              <a:rPr lang="en-US" dirty="0" smtClean="0"/>
              <a:t>IEEE Transactions On Geoscience And Remote Sensing, Vol. 46, No. 8, August 2008</a:t>
            </a:r>
          </a:p>
          <a:p>
            <a:pPr marL="342900" indent="-342900">
              <a:buFont typeface="Arial" panose="020B0604020202020204" pitchFamily="34" charset="0"/>
              <a:buChar char="•"/>
            </a:pPr>
            <a:endParaRPr lang="en-IN" dirty="0" smtClean="0"/>
          </a:p>
          <a:p>
            <a:r>
              <a:rPr lang="en-IN" dirty="0" smtClean="0"/>
              <a:t>3.   Automated </a:t>
            </a:r>
            <a:r>
              <a:rPr lang="en-IN" dirty="0"/>
              <a:t>Urban Travel </a:t>
            </a:r>
            <a:r>
              <a:rPr lang="en-IN" dirty="0" smtClean="0"/>
              <a:t>Interpretation: </a:t>
            </a:r>
            <a:r>
              <a:rPr lang="en-US" dirty="0" smtClean="0"/>
              <a:t>A </a:t>
            </a:r>
            <a:r>
              <a:rPr lang="en-US" dirty="0"/>
              <a:t>Bottom-up Approach for Trajectory </a:t>
            </a:r>
            <a:r>
              <a:rPr lang="en-US" dirty="0" smtClean="0"/>
              <a:t>Segmentation</a:t>
            </a:r>
          </a:p>
          <a:p>
            <a:pPr marL="342900" indent="-342900">
              <a:buFont typeface="Arial" panose="020B0604020202020204" pitchFamily="34" charset="0"/>
              <a:buChar char="•"/>
            </a:pPr>
            <a:r>
              <a:rPr lang="en-IN" dirty="0" smtClean="0"/>
              <a:t>Authors : Rahul </a:t>
            </a:r>
            <a:r>
              <a:rPr lang="en-IN" dirty="0"/>
              <a:t>Deb Das </a:t>
            </a:r>
            <a:r>
              <a:rPr lang="en-IN" dirty="0" smtClean="0"/>
              <a:t>		 Stephan Winter</a:t>
            </a:r>
          </a:p>
          <a:p>
            <a:pPr marL="342900" indent="-342900">
              <a:buFont typeface="Arial" panose="020B0604020202020204" pitchFamily="34" charset="0"/>
              <a:buChar char="•"/>
            </a:pPr>
            <a:r>
              <a:rPr lang="en-IN" dirty="0" smtClean="0"/>
              <a:t>DOI : 10.3390/s16111962</a:t>
            </a:r>
            <a:endParaRPr lang="en-IN" dirty="0"/>
          </a:p>
        </p:txBody>
      </p:sp>
    </p:spTree>
    <p:extLst>
      <p:ext uri="{BB962C8B-B14F-4D97-AF65-F5344CB8AC3E}">
        <p14:creationId xmlns:p14="http://schemas.microsoft.com/office/powerpoint/2010/main" val="3175240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6" y="232228"/>
            <a:ext cx="12003314" cy="1041400"/>
          </a:xfrm>
          <a:scene3d>
            <a:camera prst="orthographicFront"/>
            <a:lightRig rig="threePt" dir="t"/>
          </a:scene3d>
          <a:sp3d prstMaterial="metal">
            <a:bevelT w="25400" h="38100"/>
          </a:sp3d>
        </p:spPr>
        <p:txBody>
          <a:bodyPr>
            <a:normAutofit/>
          </a:bodyPr>
          <a:lstStyle/>
          <a:p>
            <a:r>
              <a:rPr lang="en-US"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Objective</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
        <p:nvSpPr>
          <p:cNvPr id="5" name="TextBox 4"/>
          <p:cNvSpPr txBox="1"/>
          <p:nvPr/>
        </p:nvSpPr>
        <p:spPr>
          <a:xfrm>
            <a:off x="381000" y="1135745"/>
            <a:ext cx="11430000" cy="5355312"/>
          </a:xfrm>
          <a:prstGeom prst="rect">
            <a:avLst/>
          </a:prstGeom>
          <a:noFill/>
        </p:spPr>
        <p:txBody>
          <a:bodyPr wrap="square" rtlCol="0">
            <a:spAutoFit/>
          </a:bodyPr>
          <a:lstStyle/>
          <a:p>
            <a:pPr algn="just"/>
            <a:r>
              <a:rPr lang="en-US" dirty="0" smtClean="0"/>
              <a:t>This Project aims for three objectives and hence can be decomposed in three basic parts:</a:t>
            </a:r>
          </a:p>
          <a:p>
            <a:pPr algn="just"/>
            <a:r>
              <a:rPr lang="en-US" dirty="0" smtClean="0"/>
              <a:t>Project for Mode of Transport Detection :</a:t>
            </a:r>
          </a:p>
          <a:p>
            <a:pPr marL="285750" indent="-285750" algn="just">
              <a:buFont typeface="Arial" panose="020B0604020202020204" pitchFamily="34" charset="0"/>
              <a:buChar char="•"/>
            </a:pPr>
            <a:r>
              <a:rPr lang="en-US" dirty="0" smtClean="0"/>
              <a:t>This Project aims for the analysis of GPS data (commonly collected by the user with the help of their smartphones and a logger app) to determine the Mode of Transportation.</a:t>
            </a:r>
          </a:p>
          <a:p>
            <a:pPr marL="285750" indent="-285750" algn="just">
              <a:buFont typeface="Arial" panose="020B0604020202020204" pitchFamily="34" charset="0"/>
              <a:buChar char="•"/>
            </a:pPr>
            <a:r>
              <a:rPr lang="en-US" dirty="0" smtClean="0"/>
              <a:t>This  project uses Segmentation algorithms to segment the GPS data to make homogenous segments and thus each segment assures that the mode of transportation in that segment is common.</a:t>
            </a:r>
          </a:p>
          <a:p>
            <a:pPr marL="285750" indent="-285750" algn="just">
              <a:buFont typeface="Arial" panose="020B0604020202020204" pitchFamily="34" charset="0"/>
              <a:buChar char="•"/>
            </a:pPr>
            <a:r>
              <a:rPr lang="en-US" dirty="0" smtClean="0"/>
              <a:t>The segments thus generated can </a:t>
            </a:r>
            <a:r>
              <a:rPr lang="en-US" smtClean="0"/>
              <a:t>be </a:t>
            </a:r>
            <a:r>
              <a:rPr lang="en-US" smtClean="0"/>
              <a:t>analyzed </a:t>
            </a:r>
            <a:r>
              <a:rPr lang="en-US" dirty="0" smtClean="0"/>
              <a:t>over a variety of factors to determine the Mode of Transportation. The factors involved could be Speed, Time, Location etc.</a:t>
            </a:r>
          </a:p>
          <a:p>
            <a:pPr algn="just"/>
            <a:r>
              <a:rPr lang="en-US" dirty="0" smtClean="0"/>
              <a:t>Module for Segmentation of data :</a:t>
            </a:r>
          </a:p>
          <a:p>
            <a:pPr marL="285750" indent="-285750" algn="just">
              <a:buFont typeface="Arial" panose="020B0604020202020204" pitchFamily="34" charset="0"/>
              <a:buChar char="•"/>
            </a:pPr>
            <a:r>
              <a:rPr lang="en-US" dirty="0" smtClean="0"/>
              <a:t>This project serves as the module for end user to use the algorithms implemented by this algorithm to preprocess their data. </a:t>
            </a:r>
          </a:p>
          <a:p>
            <a:pPr marL="285750" indent="-285750" algn="just">
              <a:buFont typeface="Arial" panose="020B0604020202020204" pitchFamily="34" charset="0"/>
              <a:buChar char="•"/>
            </a:pPr>
            <a:r>
              <a:rPr lang="en-US" dirty="0" smtClean="0"/>
              <a:t>This module provides different classes for different algorithms and each class contains some common attributes like data, anchors etc. while some classes may contain algorithm specific attributes.</a:t>
            </a:r>
          </a:p>
          <a:p>
            <a:pPr marL="285750" indent="-285750" algn="just">
              <a:buFont typeface="Arial" panose="020B0604020202020204" pitchFamily="34" charset="0"/>
              <a:buChar char="•"/>
            </a:pPr>
            <a:r>
              <a:rPr lang="en-US" dirty="0" smtClean="0"/>
              <a:t>Each method would contain a </a:t>
            </a:r>
            <a:r>
              <a:rPr lang="en-US" dirty="0" err="1" smtClean="0"/>
              <a:t>docstring</a:t>
            </a:r>
            <a:r>
              <a:rPr lang="en-US" dirty="0"/>
              <a:t> </a:t>
            </a:r>
            <a:r>
              <a:rPr lang="en-US" dirty="0" smtClean="0"/>
              <a:t>that explains the use of method, its arguments and what that method returns.</a:t>
            </a:r>
          </a:p>
          <a:p>
            <a:pPr algn="just"/>
            <a:r>
              <a:rPr lang="en-US" dirty="0" smtClean="0"/>
              <a:t>Research on Segmentation Algorithms :</a:t>
            </a:r>
          </a:p>
          <a:p>
            <a:pPr marL="285750" indent="-285750" algn="just">
              <a:buFont typeface="Arial" panose="020B0604020202020204" pitchFamily="34" charset="0"/>
              <a:buChar char="•"/>
            </a:pPr>
            <a:r>
              <a:rPr lang="en-US" dirty="0" smtClean="0"/>
              <a:t>The project implements multiple segmentation algorithms, thus all the algorithm will work upon same data and hence provides the opportunity to measure their performances when pitted against each other in same environment.</a:t>
            </a:r>
          </a:p>
          <a:p>
            <a:pPr marL="285750" indent="-285750" algn="just">
              <a:buFont typeface="Arial" panose="020B0604020202020204" pitchFamily="34" charset="0"/>
              <a:buChar char="•"/>
            </a:pPr>
            <a:r>
              <a:rPr lang="en-US" dirty="0" smtClean="0"/>
              <a:t>Also, we are going to discuss the complexities of the different algorithm.</a:t>
            </a:r>
            <a:endParaRPr lang="en-IN" dirty="0"/>
          </a:p>
        </p:txBody>
      </p:sp>
    </p:spTree>
    <p:extLst>
      <p:ext uri="{BB962C8B-B14F-4D97-AF65-F5344CB8AC3E}">
        <p14:creationId xmlns:p14="http://schemas.microsoft.com/office/powerpoint/2010/main" val="2154121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1720840"/>
            <a:ext cx="11430000" cy="4247317"/>
          </a:xfrm>
          <a:prstGeom prst="rect">
            <a:avLst/>
          </a:prstGeom>
          <a:noFill/>
        </p:spPr>
        <p:txBody>
          <a:bodyPr wrap="square" rtlCol="0">
            <a:spAutoFit/>
          </a:bodyPr>
          <a:lstStyle/>
          <a:p>
            <a:r>
              <a:rPr lang="en-US" b="1" dirty="0"/>
              <a:t>Dual Sliding </a:t>
            </a:r>
            <a:r>
              <a:rPr lang="en-US" b="1" dirty="0" smtClean="0"/>
              <a:t>Window</a:t>
            </a:r>
          </a:p>
          <a:p>
            <a:r>
              <a:rPr lang="en-US" dirty="0" smtClean="0"/>
              <a:t>Two fixed sized windows is created adjacent to each other. The distribution of data of the both windows are then compared, if the difference exceeds the limit specified by user, then the anchor is placed between the windows. </a:t>
            </a:r>
            <a:endParaRPr lang="en-US" dirty="0"/>
          </a:p>
          <a:p>
            <a:endParaRPr lang="en-US" b="1" dirty="0" smtClean="0"/>
          </a:p>
          <a:p>
            <a:r>
              <a:rPr lang="en-US" b="1" dirty="0" smtClean="0"/>
              <a:t>Sliding Window</a:t>
            </a:r>
          </a:p>
          <a:p>
            <a:r>
              <a:rPr lang="en-US" dirty="0" smtClean="0"/>
              <a:t>The anchor is placed when the difference created by including one more data point is more than the pre defined threshold.</a:t>
            </a:r>
            <a:endParaRPr lang="en-US" dirty="0"/>
          </a:p>
          <a:p>
            <a:endParaRPr lang="en-US" b="1" dirty="0" smtClean="0"/>
          </a:p>
          <a:p>
            <a:r>
              <a:rPr lang="en-US" b="1" dirty="0" smtClean="0"/>
              <a:t>Top-Down</a:t>
            </a:r>
          </a:p>
          <a:p>
            <a:r>
              <a:rPr lang="en-US" dirty="0" smtClean="0"/>
              <a:t>Anchor is placed when difference between variance of subsequent segments is more than user defined threshold. The segments are computed in the Divide and Conquer manner.</a:t>
            </a:r>
            <a:endParaRPr lang="en-US" dirty="0"/>
          </a:p>
          <a:p>
            <a:endParaRPr lang="en-US" b="1" dirty="0" smtClean="0"/>
          </a:p>
          <a:p>
            <a:r>
              <a:rPr lang="en-US" b="1" dirty="0" smtClean="0"/>
              <a:t>Bottom-Up</a:t>
            </a:r>
          </a:p>
          <a:p>
            <a:r>
              <a:rPr lang="en-US" dirty="0" smtClean="0"/>
              <a:t>Anchor is removed when the difference between means of consecutive segments is less than the user specified threshold.</a:t>
            </a:r>
            <a:endParaRPr lang="en-IN" dirty="0"/>
          </a:p>
        </p:txBody>
      </p:sp>
      <p:sp>
        <p:nvSpPr>
          <p:cNvPr id="4" name="Title 1"/>
          <p:cNvSpPr>
            <a:spLocks noGrp="1"/>
          </p:cNvSpPr>
          <p:nvPr>
            <p:ph type="title"/>
          </p:nvPr>
        </p:nvSpPr>
        <p:spPr>
          <a:xfrm>
            <a:off x="188686" y="257628"/>
            <a:ext cx="12003314" cy="1041400"/>
          </a:xfrm>
          <a:scene3d>
            <a:camera prst="orthographicFront"/>
            <a:lightRig rig="threePt" dir="t"/>
          </a:scene3d>
          <a:sp3d prstMaterial="metal">
            <a:bevelT w="25400" h="38100"/>
          </a:sp3d>
        </p:spPr>
        <p:txBody>
          <a:bodyPr>
            <a:normAutofit/>
          </a:bodyPr>
          <a:lstStyle/>
          <a:p>
            <a:r>
              <a:rPr lang="en-US"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Algorithm Used</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Tree>
    <p:extLst>
      <p:ext uri="{BB962C8B-B14F-4D97-AF65-F5344CB8AC3E}">
        <p14:creationId xmlns:p14="http://schemas.microsoft.com/office/powerpoint/2010/main" val="324247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478881"/>
            <a:ext cx="11430000" cy="3970318"/>
          </a:xfrm>
          <a:prstGeom prst="rect">
            <a:avLst/>
          </a:prstGeom>
          <a:noFill/>
        </p:spPr>
        <p:txBody>
          <a:bodyPr wrap="square" rtlCol="0">
            <a:spAutoFit/>
          </a:bodyPr>
          <a:lstStyle/>
          <a:p>
            <a:pPr lvl="0" eaLnBrk="0" fontAlgn="base" hangingPunct="0">
              <a:spcBef>
                <a:spcPct val="0"/>
              </a:spcBef>
              <a:spcAft>
                <a:spcPct val="0"/>
              </a:spcAft>
            </a:pPr>
            <a:endParaRPr lang="en-US" altLang="en-US" dirty="0">
              <a:latin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where</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dirty="0" smtClean="0">
                <a:latin typeface="Calibri" panose="020F0502020204030204" pitchFamily="34" charset="0"/>
                <a:cs typeface="Times New Roman" panose="02020603050405020304" pitchFamily="18" charset="0"/>
              </a:rPr>
              <a:t>            d</a:t>
            </a:r>
            <a:r>
              <a:rPr lang="en-US" altLang="en-US" baseline="-25000" dirty="0" smtClean="0">
                <a:latin typeface="Calibri" panose="020F0502020204030204" pitchFamily="34" charset="0"/>
                <a:cs typeface="Times New Roman" panose="02020603050405020304" pitchFamily="18" charset="0"/>
              </a:rPr>
              <a:t>e</a:t>
            </a:r>
            <a:r>
              <a:rPr lang="en-US" altLang="en-US" dirty="0" smtClean="0">
                <a:latin typeface="Calibri" panose="020F0502020204030204" pitchFamily="34" charset="0"/>
                <a:cs typeface="Times New Roman" panose="02020603050405020304" pitchFamily="18" charset="0"/>
              </a:rPr>
              <a:t>(t) -&gt; </a:t>
            </a:r>
            <a:r>
              <a:rPr lang="en-US" altLang="en-US" dirty="0" err="1" smtClean="0">
                <a:latin typeface="Calibri" panose="020F0502020204030204" pitchFamily="34" charset="0"/>
                <a:cs typeface="Times New Roman" panose="02020603050405020304" pitchFamily="18" charset="0"/>
              </a:rPr>
              <a:t>Mahalonobis</a:t>
            </a:r>
            <a:r>
              <a:rPr lang="en-US" altLang="en-US" dirty="0" smtClean="0">
                <a:latin typeface="Calibri" panose="020F0502020204030204" pitchFamily="34" charset="0"/>
                <a:cs typeface="Times New Roman" panose="02020603050405020304" pitchFamily="18" charset="0"/>
              </a:rPr>
              <a:t> Distance between two distribution</a:t>
            </a:r>
            <a:endParaRPr lang="en-US" altLang="en-US" dirty="0"/>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e</a:t>
            </a:r>
            <a:r>
              <a:rPr lang="en-US" altLang="en-US" baseline="-30000" dirty="0" smtClean="0">
                <a:latin typeface="Calibri" panose="020F0502020204030204" pitchFamily="34" charset="0"/>
                <a:ea typeface="Calibri" panose="020F0502020204030204" pitchFamily="34" charset="0"/>
                <a:cs typeface="Times New Roman" panose="02020603050405020304" pitchFamily="18" charset="0"/>
              </a:rPr>
              <a:t>1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-&gt; Mean </a:t>
            </a:r>
            <a:r>
              <a:rPr lang="en-US" altLang="en-US" dirty="0">
                <a:latin typeface="Calibri" panose="020F0502020204030204" pitchFamily="34" charset="0"/>
                <a:ea typeface="Calibri" panose="020F0502020204030204" pitchFamily="34" charset="0"/>
                <a:cs typeface="Times New Roman" panose="02020603050405020304" pitchFamily="18" charset="0"/>
              </a:rPr>
              <a:t>of first distribution</a:t>
            </a:r>
            <a:endParaRPr lang="en-US" altLang="en-US" dirty="0"/>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            e</a:t>
            </a:r>
            <a:r>
              <a:rPr lang="en-US" altLang="en-US" baseline="-30000" dirty="0">
                <a:latin typeface="Calibri" panose="020F0502020204030204" pitchFamily="34" charset="0"/>
                <a:ea typeface="Calibri" panose="020F0502020204030204" pitchFamily="34" charset="0"/>
                <a:cs typeface="Times New Roman" panose="02020603050405020304" pitchFamily="18" charset="0"/>
              </a:rPr>
              <a:t>2</a:t>
            </a: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	   -&gt; Mean </a:t>
            </a:r>
            <a:r>
              <a:rPr lang="en-US" altLang="en-US" dirty="0">
                <a:latin typeface="Calibri" panose="020F0502020204030204" pitchFamily="34" charset="0"/>
                <a:ea typeface="Calibri" panose="020F0502020204030204" pitchFamily="34" charset="0"/>
                <a:cs typeface="Times New Roman" panose="02020603050405020304" pitchFamily="18" charset="0"/>
              </a:rPr>
              <a:t>of second distribution</a:t>
            </a:r>
            <a:endParaRPr lang="en-US" altLang="en-US" dirty="0"/>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            σ</a:t>
            </a:r>
            <a:r>
              <a:rPr lang="en-US" altLang="en-US" baseline="-30000" dirty="0">
                <a:latin typeface="Calibri" panose="020F0502020204030204" pitchFamily="34" charset="0"/>
                <a:ea typeface="Calibri" panose="020F0502020204030204" pitchFamily="34" charset="0"/>
                <a:cs typeface="Times New Roman" panose="02020603050405020304" pitchFamily="18" charset="0"/>
              </a:rPr>
              <a:t>1</a:t>
            </a:r>
            <a:r>
              <a:rPr lang="en-US" altLang="en-US" baseline="30000" dirty="0">
                <a:latin typeface="Calibri" panose="020F0502020204030204" pitchFamily="34" charset="0"/>
                <a:ea typeface="Calibri" panose="020F0502020204030204" pitchFamily="34" charset="0"/>
                <a:cs typeface="Times New Roman" panose="02020603050405020304" pitchFamily="18" charset="0"/>
              </a:rPr>
              <a:t>2</a:t>
            </a: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  -&gt; Variance </a:t>
            </a:r>
            <a:r>
              <a:rPr lang="en-US" altLang="en-US" dirty="0">
                <a:latin typeface="Calibri" panose="020F0502020204030204" pitchFamily="34" charset="0"/>
                <a:ea typeface="Calibri" panose="020F0502020204030204" pitchFamily="34" charset="0"/>
                <a:cs typeface="Times New Roman" panose="02020603050405020304" pitchFamily="18" charset="0"/>
              </a:rPr>
              <a:t>of first distribution</a:t>
            </a:r>
            <a:endParaRPr lang="en-US" altLang="en-US" dirty="0"/>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            σ</a:t>
            </a:r>
            <a:r>
              <a:rPr lang="en-US" altLang="en-US" baseline="-30000" dirty="0">
                <a:latin typeface="Calibri" panose="020F0502020204030204" pitchFamily="34" charset="0"/>
                <a:ea typeface="Calibri" panose="020F0502020204030204" pitchFamily="34" charset="0"/>
                <a:cs typeface="Times New Roman" panose="02020603050405020304" pitchFamily="18" charset="0"/>
              </a:rPr>
              <a:t>2</a:t>
            </a:r>
            <a:r>
              <a:rPr lang="en-US" altLang="en-US" baseline="30000" dirty="0">
                <a:latin typeface="Calibri" panose="020F0502020204030204" pitchFamily="34" charset="0"/>
                <a:ea typeface="Calibri" panose="020F0502020204030204" pitchFamily="34" charset="0"/>
                <a:cs typeface="Times New Roman" panose="02020603050405020304" pitchFamily="18" charset="0"/>
              </a:rPr>
              <a:t>2</a:t>
            </a: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  -&gt; Variance </a:t>
            </a:r>
            <a:r>
              <a:rPr lang="en-US" altLang="en-US" dirty="0">
                <a:latin typeface="Calibri" panose="020F0502020204030204" pitchFamily="34" charset="0"/>
                <a:ea typeface="Calibri" panose="020F0502020204030204" pitchFamily="34" charset="0"/>
                <a:cs typeface="Times New Roman" panose="02020603050405020304" pitchFamily="18" charset="0"/>
              </a:rPr>
              <a:t>deviation of second distribution</a:t>
            </a: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dirty="0" err="1" smtClean="0">
                <a:latin typeface="Calibri" panose="020F0502020204030204" pitchFamily="34" charset="0"/>
                <a:ea typeface="Calibri" panose="020F0502020204030204" pitchFamily="34" charset="0"/>
                <a:cs typeface="Times New Roman" panose="02020603050405020304" pitchFamily="18" charset="0"/>
              </a:rPr>
              <a:t>NaN</a:t>
            </a:r>
            <a:r>
              <a:rPr lang="en-US" altLang="en-US" dirty="0">
                <a:latin typeface="Calibri" panose="020F0502020204030204" pitchFamily="34" charset="0"/>
                <a:ea typeface="Calibri" panose="020F0502020204030204" pitchFamily="34" charset="0"/>
                <a:cs typeface="Times New Roman" panose="02020603050405020304" pitchFamily="18" charset="0"/>
              </a:rPr>
              <a:t>: -  </a:t>
            </a:r>
            <a:endParaRPr lang="en-US" altLang="en-US" dirty="0"/>
          </a:p>
          <a:p>
            <a:pPr lvl="0" eaLnBrk="0" fontAlgn="base" hangingPunct="0">
              <a:spcBef>
                <a:spcPct val="0"/>
              </a:spcBef>
              <a:spcAft>
                <a:spcPct val="0"/>
              </a:spcAft>
            </a:pPr>
            <a:r>
              <a:rPr lang="en-US" altLang="en-US" dirty="0" smtClean="0">
                <a:latin typeface="Calibri" panose="020F0502020204030204" pitchFamily="34" charset="0"/>
                <a:ea typeface="Calibri" panose="020F0502020204030204" pitchFamily="34" charset="0"/>
                <a:cs typeface="Times New Roman" panose="02020603050405020304" pitchFamily="18" charset="0"/>
              </a:rPr>
              <a:t>When </a:t>
            </a:r>
            <a:r>
              <a:rPr lang="en-US" altLang="en-US" dirty="0">
                <a:latin typeface="Calibri" panose="020F0502020204030204" pitchFamily="34" charset="0"/>
                <a:ea typeface="Calibri" panose="020F0502020204030204" pitchFamily="34" charset="0"/>
                <a:cs typeface="Times New Roman" panose="02020603050405020304" pitchFamily="18" charset="0"/>
              </a:rPr>
              <a:t>both samples are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identical in nature </a:t>
            </a:r>
            <a:r>
              <a:rPr lang="en-US" altLang="en-US" dirty="0">
                <a:latin typeface="Calibri" panose="020F0502020204030204" pitchFamily="34" charset="0"/>
                <a:ea typeface="Calibri" panose="020F0502020204030204" pitchFamily="34" charset="0"/>
                <a:cs typeface="Times New Roman" panose="02020603050405020304" pitchFamily="18" charset="0"/>
              </a:rPr>
              <a:t>thus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we </a:t>
            </a:r>
            <a:r>
              <a:rPr lang="en-US" altLang="en-US" dirty="0">
                <a:latin typeface="Calibri" panose="020F0502020204030204" pitchFamily="34" charset="0"/>
                <a:ea typeface="Calibri" panose="020F0502020204030204" pitchFamily="34" charset="0"/>
                <a:cs typeface="Times New Roman" panose="02020603050405020304" pitchFamily="18" charset="0"/>
              </a:rPr>
              <a:t>simply slide the window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without </a:t>
            </a:r>
            <a:r>
              <a:rPr lang="en-US" altLang="en-US" dirty="0">
                <a:latin typeface="Calibri" panose="020F0502020204030204" pitchFamily="34" charset="0"/>
                <a:ea typeface="Calibri" panose="020F0502020204030204" pitchFamily="34" charset="0"/>
                <a:cs typeface="Times New Roman" panose="02020603050405020304" pitchFamily="18" charset="0"/>
              </a:rPr>
              <a:t>saving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anchor.</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err="1">
                <a:latin typeface="Calibri" panose="020F0502020204030204" pitchFamily="34" charset="0"/>
                <a:ea typeface="Calibri" panose="020F0502020204030204" pitchFamily="34" charset="0"/>
                <a:cs typeface="Times New Roman" panose="02020603050405020304" pitchFamily="18" charset="0"/>
              </a:rPr>
              <a:t>Inf</a:t>
            </a:r>
            <a:r>
              <a:rPr lang="en-US" altLang="en-US" dirty="0">
                <a:latin typeface="Calibri" panose="020F0502020204030204" pitchFamily="34" charset="0"/>
                <a:ea typeface="Calibri" panose="020F0502020204030204" pitchFamily="34" charset="0"/>
                <a:cs typeface="Times New Roman" panose="02020603050405020304" pitchFamily="18" charset="0"/>
              </a:rPr>
              <a:t>: -</a:t>
            </a:r>
            <a:endParaRPr lang="en-US" altLang="en-US" dirty="0"/>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When both samples are not identical and one sample has an identical set of data that means variance is zero so, that will result in infinity</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altLang="en-US" dirty="0">
              <a:latin typeface="Arial" panose="020B0604020202020204" pitchFamily="34" charset="0"/>
            </a:endParaRPr>
          </a:p>
        </p:txBody>
      </p:sp>
      <p:sp>
        <p:nvSpPr>
          <p:cNvPr id="4" name="Title 1"/>
          <p:cNvSpPr>
            <a:spLocks noGrp="1"/>
          </p:cNvSpPr>
          <p:nvPr>
            <p:ph type="title"/>
          </p:nvPr>
        </p:nvSpPr>
        <p:spPr>
          <a:xfrm>
            <a:off x="188686" y="257628"/>
            <a:ext cx="12003314" cy="1041400"/>
          </a:xfrm>
          <a:scene3d>
            <a:camera prst="orthographicFront"/>
            <a:lightRig rig="threePt" dir="t"/>
          </a:scene3d>
          <a:sp3d prstMaterial="metal">
            <a:bevelT w="25400" h="38100"/>
          </a:sp3d>
        </p:spPr>
        <p:txBody>
          <a:bodyPr>
            <a:normAutofit/>
          </a:bodyPr>
          <a:lstStyle/>
          <a:p>
            <a:r>
              <a:rPr lang="en-US" sz="5000" b="1" cap="none" spc="50" dirty="0" err="1"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Mahalonobis</a:t>
            </a:r>
            <a:r>
              <a:rPr lang="en-US"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 Distance</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444" y="1464128"/>
            <a:ext cx="6125713" cy="97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245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582341"/>
            <a:ext cx="11430000" cy="3693319"/>
          </a:xfrm>
          <a:prstGeom prst="rect">
            <a:avLst/>
          </a:prstGeom>
          <a:noFill/>
        </p:spPr>
        <p:txBody>
          <a:bodyPr wrap="square" rtlCol="0">
            <a:spAutoFit/>
          </a:bodyPr>
          <a:lstStyle/>
          <a:p>
            <a:r>
              <a:rPr lang="en-US" dirty="0"/>
              <a:t>This project is motivated </a:t>
            </a:r>
            <a:r>
              <a:rPr lang="en-US" dirty="0" smtClean="0"/>
              <a:t>from Time Series segmentation of Urban Geo Spatial Trajectory data.</a:t>
            </a:r>
          </a:p>
          <a:p>
            <a:r>
              <a:rPr lang="en-US" dirty="0" smtClean="0"/>
              <a:t>This project referenced from the following Research Papers and Journals :</a:t>
            </a:r>
          </a:p>
          <a:p>
            <a:pPr marL="342900" indent="-342900">
              <a:buFont typeface="+mj-lt"/>
              <a:buAutoNum type="arabicPeriod"/>
            </a:pPr>
            <a:r>
              <a:rPr lang="en-US" dirty="0" smtClean="0"/>
              <a:t>Algorithmic Segmentation for Segmentation of Time Series[ 1 ]. In this paper, a comprehensive review of most common segmentation algorithms is given with the comparative analysis of them.</a:t>
            </a:r>
          </a:p>
          <a:p>
            <a:pPr marL="342900" indent="-342900">
              <a:buFont typeface="+mj-lt"/>
              <a:buAutoNum type="arabicPeriod"/>
            </a:pPr>
            <a:r>
              <a:rPr lang="en-US" dirty="0"/>
              <a:t>Automatic </a:t>
            </a:r>
            <a:r>
              <a:rPr lang="en-US" i="1" dirty="0"/>
              <a:t>P</a:t>
            </a:r>
            <a:r>
              <a:rPr lang="en-US" dirty="0"/>
              <a:t>-Phase Picking Based </a:t>
            </a:r>
            <a:r>
              <a:rPr lang="en-US" dirty="0" smtClean="0"/>
              <a:t>on </a:t>
            </a:r>
            <a:r>
              <a:rPr lang="en-IN" dirty="0" smtClean="0"/>
              <a:t>Local-Maxima Distribution[ 2 ]. In this paper, authors </a:t>
            </a:r>
            <a:r>
              <a:rPr lang="en-US" dirty="0" smtClean="0"/>
              <a:t>propose </a:t>
            </a:r>
            <a:r>
              <a:rPr lang="en-US" dirty="0"/>
              <a:t>a method for </a:t>
            </a:r>
            <a:r>
              <a:rPr lang="en-US" dirty="0" smtClean="0"/>
              <a:t>the automatic identification </a:t>
            </a:r>
            <a:r>
              <a:rPr lang="en-US" dirty="0"/>
              <a:t>of </a:t>
            </a:r>
            <a:r>
              <a:rPr lang="en-US" i="1" dirty="0"/>
              <a:t>P </a:t>
            </a:r>
            <a:r>
              <a:rPr lang="en-US" dirty="0"/>
              <a:t>-phase arrival based on the distribution of </a:t>
            </a:r>
            <a:r>
              <a:rPr lang="en-US" dirty="0" smtClean="0"/>
              <a:t>local maxima </a:t>
            </a:r>
            <a:r>
              <a:rPr lang="en-US" dirty="0"/>
              <a:t>(LM) in earthquake </a:t>
            </a:r>
            <a:r>
              <a:rPr lang="en-US" dirty="0" smtClean="0"/>
              <a:t>seismograms. </a:t>
            </a:r>
            <a:r>
              <a:rPr lang="en-US" dirty="0" smtClean="0"/>
              <a:t>We referenced th</a:t>
            </a:r>
            <a:r>
              <a:rPr lang="en-US" dirty="0" smtClean="0"/>
              <a:t>e concept of Dual Sliding Window with the </a:t>
            </a:r>
            <a:r>
              <a:rPr lang="en-US" dirty="0" err="1" smtClean="0"/>
              <a:t>Mahalanobis</a:t>
            </a:r>
            <a:r>
              <a:rPr lang="en-US" dirty="0" smtClean="0"/>
              <a:t> Distance from this paper.</a:t>
            </a:r>
          </a:p>
          <a:p>
            <a:pPr marL="342900" indent="-342900">
              <a:buFont typeface="+mj-lt"/>
              <a:buAutoNum type="arabicPeriod"/>
            </a:pPr>
            <a:r>
              <a:rPr lang="en-IN" dirty="0" smtClean="0"/>
              <a:t>Automated </a:t>
            </a:r>
            <a:r>
              <a:rPr lang="en-IN" dirty="0"/>
              <a:t>Urban Travel </a:t>
            </a:r>
            <a:r>
              <a:rPr lang="en-IN" dirty="0" smtClean="0"/>
              <a:t>Interpretation: </a:t>
            </a:r>
            <a:r>
              <a:rPr lang="en-US" dirty="0" smtClean="0"/>
              <a:t>A </a:t>
            </a:r>
            <a:r>
              <a:rPr lang="en-US" dirty="0"/>
              <a:t>Bottom-up Approach for Trajectory </a:t>
            </a:r>
            <a:r>
              <a:rPr lang="en-US" dirty="0" smtClean="0"/>
              <a:t>Segmentation[ 3 ]. The </a:t>
            </a:r>
            <a:r>
              <a:rPr lang="en-US" dirty="0"/>
              <a:t>research </a:t>
            </a:r>
            <a:r>
              <a:rPr lang="en-US" dirty="0" smtClean="0"/>
              <a:t>Investigates </a:t>
            </a:r>
            <a:r>
              <a:rPr lang="en-US" dirty="0"/>
              <a:t>how an atomic state-based approach can be developed in such a way </a:t>
            </a:r>
            <a:r>
              <a:rPr lang="en-US" dirty="0" smtClean="0"/>
              <a:t>that can </a:t>
            </a:r>
            <a:r>
              <a:rPr lang="en-US" dirty="0"/>
              <a:t>work in real time, near-real time and </a:t>
            </a:r>
            <a:r>
              <a:rPr lang="en-US" dirty="0" smtClean="0"/>
              <a:t>offline </a:t>
            </a:r>
            <a:r>
              <a:rPr lang="en-US" dirty="0"/>
              <a:t>mode and in different environmental conditions </a:t>
            </a:r>
            <a:r>
              <a:rPr lang="en-US" dirty="0" smtClean="0"/>
              <a:t>with their </a:t>
            </a:r>
            <a:r>
              <a:rPr lang="en-US" dirty="0"/>
              <a:t>varying quality of sensor traces. The results show the proposed bottom-up model </a:t>
            </a:r>
            <a:r>
              <a:rPr lang="en-US" dirty="0" smtClean="0"/>
              <a:t>outperforms the </a:t>
            </a:r>
            <a:r>
              <a:rPr lang="en-US" dirty="0"/>
              <a:t>existing event-based segmentation models in terms of </a:t>
            </a:r>
            <a:r>
              <a:rPr lang="en-US" dirty="0" smtClean="0"/>
              <a:t>adaptively, </a:t>
            </a:r>
            <a:r>
              <a:rPr lang="en-US" dirty="0"/>
              <a:t>flexibility, accuracy and </a:t>
            </a:r>
            <a:r>
              <a:rPr lang="en-US" dirty="0" smtClean="0"/>
              <a:t>richness in </a:t>
            </a:r>
            <a:r>
              <a:rPr lang="en-US" dirty="0"/>
              <a:t>information delivery pertinent to automated travel behavior interpretation</a:t>
            </a:r>
            <a:r>
              <a:rPr lang="en-US" dirty="0" smtClean="0"/>
              <a:t>.</a:t>
            </a:r>
            <a:endParaRPr lang="en-IN" dirty="0"/>
          </a:p>
        </p:txBody>
      </p:sp>
      <p:sp>
        <p:nvSpPr>
          <p:cNvPr id="4" name="Title 1"/>
          <p:cNvSpPr txBox="1">
            <a:spLocks/>
          </p:cNvSpPr>
          <p:nvPr/>
        </p:nvSpPr>
        <p:spPr>
          <a:xfrm>
            <a:off x="341086" y="384628"/>
            <a:ext cx="12003314" cy="1041400"/>
          </a:xfrm>
          <a:prstGeom prst="rect">
            <a:avLst/>
          </a:prstGeom>
          <a:scene3d>
            <a:camera prst="orthographicFront"/>
            <a:lightRig rig="threePt" dir="t"/>
          </a:scene3d>
          <a:sp3d prstMaterial="metal">
            <a:bevelT w="25400" h="38100"/>
          </a:sp3d>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Literature Survey</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Tree>
    <p:extLst>
      <p:ext uri="{BB962C8B-B14F-4D97-AF65-F5344CB8AC3E}">
        <p14:creationId xmlns:p14="http://schemas.microsoft.com/office/powerpoint/2010/main" val="3360620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6" y="232228"/>
            <a:ext cx="12003314" cy="1041400"/>
          </a:xfrm>
          <a:scene3d>
            <a:camera prst="orthographicFront"/>
            <a:lightRig rig="threePt" dir="t"/>
          </a:scene3d>
          <a:sp3d prstMaterial="metal">
            <a:bevelT w="25400" h="38100"/>
          </a:sp3d>
        </p:spPr>
        <p:txBody>
          <a:bodyPr>
            <a:normAutofit/>
          </a:bodyPr>
          <a:lstStyle/>
          <a:p>
            <a:r>
              <a:rPr lang="en-IN"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Methodology</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
        <p:nvSpPr>
          <p:cNvPr id="4" name="Oval 3">
            <a:extLst>
              <a:ext uri="{C183D7F6-B498-43B3-948B-1728B52AA6E4}">
                <adec:decorative xmlns="" xmlns:adec="http://schemas.microsoft.com/office/drawing/2017/decorative" val="1"/>
              </a:ext>
            </a:extLst>
          </p:cNvPr>
          <p:cNvSpPr/>
          <p:nvPr/>
        </p:nvSpPr>
        <p:spPr>
          <a:xfrm>
            <a:off x="9443776" y="2225546"/>
            <a:ext cx="2367224" cy="2367218"/>
          </a:xfrm>
          <a:prstGeom prst="ellipse">
            <a:avLst/>
          </a:prstGeom>
          <a:solidFill>
            <a:schemeClr val="tx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Rectangle 5">
            <a:extLst>
              <a:ext uri="{C183D7F6-B498-43B3-948B-1728B52AA6E4}">
                <adec:decorative xmlns=""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7" name="Oval 6">
            <a:extLst>
              <a:ext uri="{C183D7F6-B498-43B3-948B-1728B52AA6E4}">
                <adec:decorative xmlns="" xmlns:adec="http://schemas.microsoft.com/office/drawing/2017/decorative" val="1"/>
              </a:ext>
            </a:extLst>
          </p:cNvPr>
          <p:cNvSpPr/>
          <p:nvPr/>
        </p:nvSpPr>
        <p:spPr>
          <a:xfrm>
            <a:off x="9829561" y="2611330"/>
            <a:ext cx="1595654" cy="1595650"/>
          </a:xfrm>
          <a:prstGeom prst="ellipse">
            <a:avLst/>
          </a:prstGeom>
          <a:solidFill>
            <a:schemeClr val="bg1">
              <a:lumMod val="85000"/>
              <a:lumOff val="1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nvGrpSpPr>
          <p:cNvPr id="8" name="Group 7" descr="This is an icon of a trophy."/>
          <p:cNvGrpSpPr/>
          <p:nvPr/>
        </p:nvGrpSpPr>
        <p:grpSpPr>
          <a:xfrm>
            <a:off x="10299341" y="3028467"/>
            <a:ext cx="656095" cy="761376"/>
            <a:chOff x="-1892703" y="1944681"/>
            <a:chExt cx="3284538" cy="3811588"/>
          </a:xfrm>
          <a:solidFill>
            <a:schemeClr val="tx1">
              <a:lumMod val="95000"/>
            </a:schemeClr>
          </a:solidFill>
        </p:grpSpPr>
        <p:sp>
          <p:nvSpPr>
            <p:cNvPr id="9" name="Freeform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0" name="Freeform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grpSp>
      <p:cxnSp>
        <p:nvCxnSpPr>
          <p:cNvPr id="11" name="Straight Connector 10">
            <a:extLst>
              <a:ext uri="{C183D7F6-B498-43B3-948B-1728B52AA6E4}">
                <adec:decorative xmlns=""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07908" y="4752652"/>
            <a:ext cx="3657600" cy="1723549"/>
          </a:xfrm>
          <a:prstGeom prst="rect">
            <a:avLst/>
          </a:prstGeom>
          <a:noFill/>
        </p:spPr>
        <p:txBody>
          <a:bodyPr wrap="square" lIns="0" tIns="0" rIns="0" bIns="0" rtlCol="0">
            <a:spAutoFit/>
          </a:bodyPr>
          <a:lstStyle/>
          <a:p>
            <a:pPr algn="ctr"/>
            <a:r>
              <a:rPr lang="en-US" sz="1400" dirty="0" smtClean="0">
                <a:latin typeface="Calibri" panose="020F0502020204030204" pitchFamily="34" charset="0"/>
                <a:cs typeface="Calibri" panose="020F0502020204030204" pitchFamily="34" charset="0"/>
              </a:rPr>
              <a:t>This step involves multiple sub – tasks:</a:t>
            </a:r>
          </a:p>
          <a:p>
            <a:pPr marL="342900" indent="-342900">
              <a:buAutoNum type="arabicPeriod"/>
            </a:pPr>
            <a:r>
              <a:rPr lang="en-US" sz="1400" dirty="0" smtClean="0">
                <a:latin typeface="Calibri" panose="020F0502020204030204" pitchFamily="34" charset="0"/>
                <a:cs typeface="Calibri" panose="020F0502020204030204" pitchFamily="34" charset="0"/>
              </a:rPr>
              <a:t>Identification of optimal threshold for segmentation.</a:t>
            </a:r>
          </a:p>
          <a:p>
            <a:pPr marL="342900" indent="-342900">
              <a:buAutoNum type="arabicPeriod"/>
            </a:pPr>
            <a:r>
              <a:rPr lang="en-US" sz="1400" dirty="0" smtClean="0">
                <a:latin typeface="Calibri" panose="020F0502020204030204" pitchFamily="34" charset="0"/>
                <a:cs typeface="Calibri" panose="020F0502020204030204" pitchFamily="34" charset="0"/>
              </a:rPr>
              <a:t>Identification factor( or factors ) of classification of Mode of transportation.</a:t>
            </a:r>
          </a:p>
          <a:p>
            <a:pPr marL="342900" indent="-342900">
              <a:buAutoNum type="arabicPeriod"/>
            </a:pPr>
            <a:r>
              <a:rPr lang="en-US" sz="1400" dirty="0" err="1" smtClean="0">
                <a:latin typeface="Calibri" panose="020F0502020204030204" pitchFamily="34" charset="0"/>
                <a:cs typeface="Calibri" panose="020F0502020204030204" pitchFamily="34" charset="0"/>
              </a:rPr>
              <a:t>Comparision</a:t>
            </a:r>
            <a:r>
              <a:rPr lang="en-US" sz="1400" dirty="0" smtClean="0">
                <a:latin typeface="Calibri" panose="020F0502020204030204" pitchFamily="34" charset="0"/>
                <a:cs typeface="Calibri" panose="020F0502020204030204" pitchFamily="34" charset="0"/>
              </a:rPr>
              <a:t> of different segmentation algorithms on different factors like time complexity, space complexity, relevance etc. </a:t>
            </a:r>
            <a:endParaRPr lang="en-US" sz="1400" dirty="0">
              <a:latin typeface="Calibri" panose="020F0502020204030204" pitchFamily="34" charset="0"/>
              <a:cs typeface="Calibri" panose="020F0502020204030204" pitchFamily="34" charset="0"/>
            </a:endParaRPr>
          </a:p>
        </p:txBody>
      </p:sp>
      <p:sp>
        <p:nvSpPr>
          <p:cNvPr id="13" name="TextBox 12"/>
          <p:cNvSpPr txBox="1"/>
          <p:nvPr/>
        </p:nvSpPr>
        <p:spPr>
          <a:xfrm>
            <a:off x="7316474" y="4412356"/>
            <a:ext cx="1426609" cy="307777"/>
          </a:xfrm>
          <a:prstGeom prst="rect">
            <a:avLst/>
          </a:prstGeom>
          <a:noFill/>
        </p:spPr>
        <p:txBody>
          <a:bodyPr wrap="none" lIns="0" tIns="0" rIns="0" bIns="0" rtlCol="0">
            <a:spAutoFit/>
          </a:bodyPr>
          <a:lstStyle/>
          <a:p>
            <a:pPr algn="ctr"/>
            <a:r>
              <a:rPr lang="en-US" sz="2000" b="1" dirty="0" smtClean="0">
                <a:solidFill>
                  <a:srgbClr val="43CDD9"/>
                </a:solidFill>
                <a:latin typeface="Calibri" panose="020F0502020204030204" pitchFamily="34" charset="0"/>
                <a:cs typeface="Calibri" panose="020F0502020204030204" pitchFamily="34" charset="0"/>
              </a:rPr>
              <a:t>Data Analysis</a:t>
            </a:r>
            <a:endParaRPr lang="en-US" sz="2000" b="1" dirty="0">
              <a:solidFill>
                <a:srgbClr val="43CDD9"/>
              </a:solidFill>
              <a:latin typeface="Calibri" panose="020F0502020204030204" pitchFamily="34" charset="0"/>
              <a:cs typeface="Calibri" panose="020F0502020204030204" pitchFamily="34" charset="0"/>
            </a:endParaRPr>
          </a:p>
        </p:txBody>
      </p:sp>
      <p:sp>
        <p:nvSpPr>
          <p:cNvPr id="14" name="Oval 13">
            <a:extLst>
              <a:ext uri="{C183D7F6-B498-43B3-948B-1728B52AA6E4}">
                <adec:decorative xmlns="" xmlns:adec="http://schemas.microsoft.com/office/drawing/2017/decorative" val="1"/>
              </a:ext>
            </a:extLst>
          </p:cNvPr>
          <p:cNvSpPr/>
          <p:nvPr/>
        </p:nvSpPr>
        <p:spPr>
          <a:xfrm>
            <a:off x="771457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5" name="TextBox 14"/>
          <p:cNvSpPr txBox="1"/>
          <p:nvPr/>
        </p:nvSpPr>
        <p:spPr>
          <a:xfrm>
            <a:off x="196745" y="1712104"/>
            <a:ext cx="2743200" cy="861774"/>
          </a:xfrm>
          <a:prstGeom prst="rect">
            <a:avLst/>
          </a:prstGeom>
          <a:noFill/>
        </p:spPr>
        <p:txBody>
          <a:bodyPr wrap="square" lIns="0" tIns="0" rIns="0" bIns="0" rtlCol="0">
            <a:spAutoFit/>
          </a:bodyPr>
          <a:lstStyle/>
          <a:p>
            <a:pPr algn="ctr"/>
            <a:r>
              <a:rPr lang="en-US" sz="1400" dirty="0" smtClean="0">
                <a:latin typeface="Calibri" panose="020F0502020204030204" pitchFamily="34" charset="0"/>
                <a:cs typeface="Calibri" panose="020F0502020204030204" pitchFamily="34" charset="0"/>
              </a:rPr>
              <a:t>This step involves the extraction of data from the Source. Then, storing the data collected into a pre-defined format.</a:t>
            </a:r>
            <a:endParaRPr lang="en-US" sz="1400" dirty="0">
              <a:solidFill>
                <a:srgbClr val="30353F"/>
              </a:solidFill>
              <a:latin typeface="Calibri" panose="020F0502020204030204" pitchFamily="34" charset="0"/>
              <a:cs typeface="Calibri" panose="020F0502020204030204" pitchFamily="34" charset="0"/>
            </a:endParaRPr>
          </a:p>
        </p:txBody>
      </p:sp>
      <p:cxnSp>
        <p:nvCxnSpPr>
          <p:cNvPr id="16" name="Straight Connector 15">
            <a:extLst>
              <a:ext uri="{C183D7F6-B498-43B3-948B-1728B52AA6E4}">
                <adec:decorative xmlns=""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17" name="Oval 16">
            <a:extLst>
              <a:ext uri="{C183D7F6-B498-43B3-948B-1728B52AA6E4}">
                <adec:decorative xmlns="" xmlns:adec="http://schemas.microsoft.com/office/drawing/2017/decorative" val="1"/>
              </a:ext>
            </a:extLst>
          </p:cNvPr>
          <p:cNvSpPr/>
          <p:nvPr/>
        </p:nvSpPr>
        <p:spPr>
          <a:xfrm>
            <a:off x="1253145" y="3126479"/>
            <a:ext cx="630400" cy="630398"/>
          </a:xfrm>
          <a:prstGeom prst="ellipse">
            <a:avLst/>
          </a:prstGeom>
          <a:solidFill>
            <a:schemeClr val="tx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8" name="TextBox 17"/>
          <p:cNvSpPr txBox="1"/>
          <p:nvPr/>
        </p:nvSpPr>
        <p:spPr>
          <a:xfrm>
            <a:off x="761653" y="1315683"/>
            <a:ext cx="1613390" cy="307777"/>
          </a:xfrm>
          <a:prstGeom prst="rect">
            <a:avLst/>
          </a:prstGeom>
          <a:noFill/>
        </p:spPr>
        <p:txBody>
          <a:bodyPr wrap="none" lIns="0" tIns="0" rIns="0" bIns="0" rtlCol="0">
            <a:spAutoFit/>
          </a:bodyPr>
          <a:lstStyle/>
          <a:p>
            <a:pPr algn="ctr"/>
            <a:r>
              <a:rPr lang="en-US" sz="2000" b="1" dirty="0" smtClean="0">
                <a:solidFill>
                  <a:schemeClr val="tx1">
                    <a:lumMod val="95000"/>
                  </a:schemeClr>
                </a:solidFill>
                <a:latin typeface="Calibri" panose="020F0502020204030204" pitchFamily="34" charset="0"/>
                <a:cs typeface="Calibri" panose="020F0502020204030204" pitchFamily="34" charset="0"/>
              </a:rPr>
              <a:t>Data Gathering</a:t>
            </a:r>
            <a:endParaRPr lang="en-US" sz="2000" b="1" dirty="0">
              <a:solidFill>
                <a:schemeClr val="tx1">
                  <a:lumMod val="95000"/>
                </a:schemeClr>
              </a:solidFill>
              <a:latin typeface="Calibri" panose="020F0502020204030204" pitchFamily="34" charset="0"/>
              <a:cs typeface="Calibri" panose="020F0502020204030204" pitchFamily="34" charset="0"/>
            </a:endParaRPr>
          </a:p>
        </p:txBody>
      </p:sp>
      <p:cxnSp>
        <p:nvCxnSpPr>
          <p:cNvPr id="19" name="Straight Connector 18">
            <a:extLst>
              <a:ext uri="{C183D7F6-B498-43B3-948B-1728B52AA6E4}">
                <adec:decorative xmlns=""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64457" y="4752652"/>
            <a:ext cx="2743200" cy="1723549"/>
          </a:xfrm>
          <a:prstGeom prst="rect">
            <a:avLst/>
          </a:prstGeom>
          <a:noFill/>
        </p:spPr>
        <p:txBody>
          <a:bodyPr wrap="square" lIns="0" tIns="0" rIns="0" bIns="0" rtlCol="0">
            <a:spAutoFit/>
          </a:bodyPr>
          <a:lstStyle/>
          <a:p>
            <a:pPr algn="ctr"/>
            <a:r>
              <a:rPr lang="en-US" sz="1400" dirty="0" smtClean="0">
                <a:latin typeface="Calibri" panose="020F0502020204030204" pitchFamily="34" charset="0"/>
                <a:cs typeface="Calibri" panose="020F0502020204030204" pitchFamily="34" charset="0"/>
              </a:rPr>
              <a:t>This step involves removing unwanted, redundant or error prone data from the dataset. This process consists of handling NULL, NAN and any other odd values, Type casting( if needed ) and Data normalization ( If </a:t>
            </a:r>
            <a:r>
              <a:rPr lang="en-US" sz="1400" dirty="0" err="1" smtClean="0">
                <a:latin typeface="Calibri" panose="020F0502020204030204" pitchFamily="34" charset="0"/>
                <a:cs typeface="Calibri" panose="020F0502020204030204" pitchFamily="34" charset="0"/>
              </a:rPr>
              <a:t>comparision</a:t>
            </a: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is needed to be done in two features ).</a:t>
            </a:r>
            <a:endParaRPr lang="en-US" sz="1400" dirty="0">
              <a:solidFill>
                <a:srgbClr val="30353F"/>
              </a:solidFill>
              <a:latin typeface="Calibri" panose="020F0502020204030204" pitchFamily="34" charset="0"/>
              <a:cs typeface="Calibri" panose="020F0502020204030204" pitchFamily="34" charset="0"/>
            </a:endParaRPr>
          </a:p>
        </p:txBody>
      </p:sp>
      <p:sp>
        <p:nvSpPr>
          <p:cNvPr id="21" name="Oval 20">
            <a:extLst>
              <a:ext uri="{C183D7F6-B498-43B3-948B-1728B52AA6E4}">
                <adec:decorative xmlns="" xmlns:adec="http://schemas.microsoft.com/office/drawing/2017/decorative" val="1"/>
              </a:ext>
            </a:extLst>
          </p:cNvPr>
          <p:cNvSpPr/>
          <p:nvPr/>
        </p:nvSpPr>
        <p:spPr>
          <a:xfrm>
            <a:off x="3406955" y="3174046"/>
            <a:ext cx="630400" cy="630398"/>
          </a:xfrm>
          <a:prstGeom prst="ellipse">
            <a:avLst/>
          </a:prstGeom>
          <a:blipFill>
            <a:blip r:embed="rId2"/>
            <a:tile tx="0" ty="0" sx="100000" sy="100000" flip="none" algn="tl"/>
          </a:blip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TextBox 21"/>
          <p:cNvSpPr txBox="1"/>
          <p:nvPr/>
        </p:nvSpPr>
        <p:spPr>
          <a:xfrm>
            <a:off x="2986411" y="4412356"/>
            <a:ext cx="1471493" cy="307777"/>
          </a:xfrm>
          <a:prstGeom prst="rect">
            <a:avLst/>
          </a:prstGeom>
          <a:noFill/>
        </p:spPr>
        <p:txBody>
          <a:bodyPr wrap="none" lIns="0" tIns="0" rIns="0" bIns="0" rtlCol="0">
            <a:spAutoFit/>
          </a:bodyPr>
          <a:lstStyle/>
          <a:p>
            <a:pPr algn="ctr"/>
            <a:r>
              <a:rPr lang="en-US" sz="2000" b="1" dirty="0" smtClean="0">
                <a:blipFill>
                  <a:blip r:embed="rId2"/>
                  <a:tile tx="0" ty="0" sx="100000" sy="100000" flip="none" algn="tl"/>
                </a:blipFill>
                <a:latin typeface="Calibri" panose="020F0502020204030204" pitchFamily="34" charset="0"/>
                <a:cs typeface="Calibri" panose="020F0502020204030204" pitchFamily="34" charset="0"/>
              </a:rPr>
              <a:t>Data Cleaning</a:t>
            </a:r>
            <a:endParaRPr lang="en-US" sz="2000" b="1" dirty="0">
              <a:blipFill>
                <a:blip r:embed="rId2"/>
                <a:tile tx="0" ty="0" sx="100000" sy="100000" flip="none" algn="tl"/>
              </a:blipFill>
              <a:latin typeface="Calibri" panose="020F0502020204030204" pitchFamily="34" charset="0"/>
              <a:cs typeface="Calibri" panose="020F0502020204030204" pitchFamily="34" charset="0"/>
            </a:endParaRPr>
          </a:p>
        </p:txBody>
      </p:sp>
      <p:cxnSp>
        <p:nvCxnSpPr>
          <p:cNvPr id="23" name="Straight Connector 22">
            <a:extLst>
              <a:ext uri="{C183D7F6-B498-43B3-948B-1728B52AA6E4}">
                <adec:decorative xmlns=""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24" name="Oval 23">
            <a:extLst>
              <a:ext uri="{C183D7F6-B498-43B3-948B-1728B52AA6E4}">
                <adec:decorative xmlns="" xmlns:adec="http://schemas.microsoft.com/office/drawing/2017/decorative" val="1"/>
              </a:ext>
            </a:extLst>
          </p:cNvPr>
          <p:cNvSpPr/>
          <p:nvPr/>
        </p:nvSpPr>
        <p:spPr>
          <a:xfrm>
            <a:off x="5560765" y="3174046"/>
            <a:ext cx="630400" cy="630398"/>
          </a:xfrm>
          <a:prstGeom prst="ellipse">
            <a:avLst/>
          </a:prstGeom>
          <a:blipFill>
            <a:blip r:embed="rId3"/>
            <a:tile tx="0" ty="0" sx="100000" sy="100000" flip="none" algn="tl"/>
          </a:blip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blipFill>
                <a:blip r:embed="rId3"/>
                <a:tile tx="0" ty="0" sx="100000" sy="100000" flip="none" algn="tl"/>
              </a:blipFill>
              <a:latin typeface="Calibri" panose="020F0502020204030204" pitchFamily="34" charset="0"/>
              <a:cs typeface="Calibri" panose="020F0502020204030204" pitchFamily="34" charset="0"/>
            </a:endParaRPr>
          </a:p>
        </p:txBody>
      </p:sp>
      <p:sp>
        <p:nvSpPr>
          <p:cNvPr id="25" name="TextBox 24"/>
          <p:cNvSpPr txBox="1"/>
          <p:nvPr/>
        </p:nvSpPr>
        <p:spPr>
          <a:xfrm>
            <a:off x="4519990" y="1709108"/>
            <a:ext cx="2743200" cy="1828800"/>
          </a:xfrm>
          <a:prstGeom prst="rect">
            <a:avLst/>
          </a:prstGeom>
          <a:noFill/>
        </p:spPr>
        <p:txBody>
          <a:bodyPr wrap="square" lIns="0" tIns="0" rIns="0" bIns="0" rtlCol="0">
            <a:spAutoFit/>
          </a:bodyPr>
          <a:lstStyle/>
          <a:p>
            <a:pPr algn="ctr"/>
            <a:r>
              <a:rPr lang="en-US" sz="1400" dirty="0" smtClean="0">
                <a:latin typeface="Calibri" panose="020F0502020204030204" pitchFamily="34" charset="0"/>
                <a:cs typeface="Calibri" panose="020F0502020204030204" pitchFamily="34" charset="0"/>
              </a:rPr>
              <a:t>This step involves Segmentation of data on the basis of similarity. This process will decompose whole dataset into homogenous segments.</a:t>
            </a:r>
            <a:endParaRPr lang="en-US" sz="1400" dirty="0">
              <a:solidFill>
                <a:srgbClr val="30353F"/>
              </a:solidFill>
              <a:latin typeface="Calibri" panose="020F0502020204030204" pitchFamily="34" charset="0"/>
              <a:cs typeface="Calibri" panose="020F0502020204030204" pitchFamily="34" charset="0"/>
            </a:endParaRPr>
          </a:p>
        </p:txBody>
      </p:sp>
      <p:sp>
        <p:nvSpPr>
          <p:cNvPr id="26" name="TextBox 25"/>
          <p:cNvSpPr txBox="1"/>
          <p:nvPr/>
        </p:nvSpPr>
        <p:spPr>
          <a:xfrm>
            <a:off x="4856102" y="1315683"/>
            <a:ext cx="2039726" cy="307777"/>
          </a:xfrm>
          <a:prstGeom prst="rect">
            <a:avLst/>
          </a:prstGeom>
          <a:noFill/>
        </p:spPr>
        <p:txBody>
          <a:bodyPr wrap="none" lIns="0" tIns="0" rIns="0" bIns="0" rtlCol="0">
            <a:spAutoFit/>
          </a:bodyPr>
          <a:lstStyle/>
          <a:p>
            <a:pPr algn="ctr"/>
            <a:r>
              <a:rPr lang="en-US" sz="2000" b="1" dirty="0" smtClean="0">
                <a:blipFill>
                  <a:blip r:embed="rId3"/>
                  <a:tile tx="0" ty="0" sx="100000" sy="100000" flip="none" algn="tl"/>
                </a:blipFill>
                <a:latin typeface="Calibri" panose="020F0502020204030204" pitchFamily="34" charset="0"/>
                <a:cs typeface="Calibri" panose="020F0502020204030204" pitchFamily="34" charset="0"/>
              </a:rPr>
              <a:t>Data Segmentation</a:t>
            </a:r>
            <a:endParaRPr lang="en-US" sz="2000" b="1" dirty="0">
              <a:blipFill>
                <a:blip r:embed="rId3"/>
                <a:tile tx="0" ty="0" sx="100000" sy="100000" flip="none" algn="tl"/>
              </a:blipFill>
              <a:latin typeface="Calibri" panose="020F0502020204030204" pitchFamily="34" charset="0"/>
              <a:cs typeface="Calibri" panose="020F0502020204030204" pitchFamily="34"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192" y="3237024"/>
            <a:ext cx="633730" cy="457200"/>
          </a:xfrm>
          <a:prstGeom prst="rect">
            <a:avLst/>
          </a:prstGeom>
        </p:spPr>
      </p:pic>
      <p:pic>
        <p:nvPicPr>
          <p:cNvPr id="30" name="Picture 2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32125" y="3191733"/>
            <a:ext cx="457200" cy="457200"/>
          </a:xfrm>
          <a:prstGeom prst="rect">
            <a:avLst/>
          </a:prstGeom>
        </p:spPr>
      </p:pic>
      <p:pic>
        <p:nvPicPr>
          <p:cNvPr id="31" name="Picture 3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658883" y="3246549"/>
            <a:ext cx="457200" cy="457200"/>
          </a:xfrm>
          <a:prstGeom prst="rect">
            <a:avLst/>
          </a:prstGeom>
        </p:spPr>
      </p:pic>
      <p:pic>
        <p:nvPicPr>
          <p:cNvPr id="32" name="Picture 31"/>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7853828" y="3300688"/>
            <a:ext cx="365760" cy="365760"/>
          </a:xfrm>
          <a:prstGeom prst="rect">
            <a:avLst/>
          </a:prstGeom>
        </p:spPr>
      </p:pic>
    </p:spTree>
    <p:extLst>
      <p:ext uri="{BB962C8B-B14F-4D97-AF65-F5344CB8AC3E}">
        <p14:creationId xmlns:p14="http://schemas.microsoft.com/office/powerpoint/2010/main" val="1240279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6" y="232228"/>
            <a:ext cx="12003314" cy="1041400"/>
          </a:xfrm>
          <a:scene3d>
            <a:camera prst="orthographicFront"/>
            <a:lightRig rig="threePt" dir="t"/>
          </a:scene3d>
          <a:sp3d prstMaterial="metal">
            <a:bevelT w="25400" h="38100"/>
          </a:sp3d>
        </p:spPr>
        <p:txBody>
          <a:bodyPr>
            <a:normAutofit/>
          </a:bodyPr>
          <a:lstStyle/>
          <a:p>
            <a:r>
              <a:rPr lang="en-IN" sz="5000" b="1" cap="none" spc="50" dirty="0" smtClean="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rPr>
              <a:t>Use cases and Application</a:t>
            </a:r>
            <a:endParaRPr lang="en-IN" sz="5000" b="1" cap="none" spc="50" dirty="0">
              <a:ln w="0">
                <a:solidFill>
                  <a:schemeClr val="bg1">
                    <a:lumMod val="65000"/>
                    <a:lumOff val="35000"/>
                  </a:schemeClr>
                </a:solidFill>
              </a:ln>
              <a:solidFill>
                <a:schemeClr val="bg2">
                  <a:lumMod val="50000"/>
                </a:schemeClr>
              </a:solidFill>
              <a:effectLst>
                <a:glow rad="25400">
                  <a:schemeClr val="bg1">
                    <a:alpha val="50000"/>
                  </a:schemeClr>
                </a:glow>
                <a:innerShdw blurRad="63500" dist="50800" dir="13500000">
                  <a:srgbClr val="000000">
                    <a:alpha val="50000"/>
                  </a:srgbClr>
                </a:innerShdw>
              </a:effectLst>
              <a:latin typeface="+mn-lt"/>
            </a:endParaRPr>
          </a:p>
        </p:txBody>
      </p:sp>
      <p:sp>
        <p:nvSpPr>
          <p:cNvPr id="5" name="TextBox 4"/>
          <p:cNvSpPr txBox="1"/>
          <p:nvPr/>
        </p:nvSpPr>
        <p:spPr>
          <a:xfrm>
            <a:off x="381000" y="1321628"/>
            <a:ext cx="11430000" cy="3596369"/>
          </a:xfrm>
          <a:prstGeom prst="rect">
            <a:avLst/>
          </a:prstGeom>
          <a:noFill/>
        </p:spPr>
        <p:txBody>
          <a:bodyPr wrap="square" rtlCol="0">
            <a:spAutoFit/>
          </a:bodyPr>
          <a:lstStyle/>
          <a:p>
            <a:pPr marL="342900" marR="0" lvl="0" indent="-342900">
              <a:lnSpc>
                <a:spcPct val="115000"/>
              </a:lnSpc>
              <a:spcBef>
                <a:spcPts val="0"/>
              </a:spcBef>
              <a:spcAft>
                <a:spcPts val="0"/>
              </a:spcAft>
              <a:buFont typeface="Symbol" panose="05050102010706020507" pitchFamily="18" charset="2"/>
              <a:buChar char=""/>
            </a:pPr>
            <a:r>
              <a:rPr lang="en-US" dirty="0">
                <a:ea typeface="Century Schoolbook" panose="02040604050505020304" pitchFamily="18" charset="0"/>
                <a:cs typeface="Times New Roman" panose="02020603050405020304" pitchFamily="18" charset="0"/>
              </a:rPr>
              <a:t>Our project can be used in transportation science where the focus is on measuring daily travel patterns of individuals or group of individuals.</a:t>
            </a:r>
            <a:endParaRPr lang="en-IN" dirty="0">
              <a:ea typeface="Century Schoolbook" panose="020406040505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ea typeface="Century Schoolbook" panose="02040604050505020304" pitchFamily="18" charset="0"/>
                <a:cs typeface="Times New Roman" panose="02020603050405020304" pitchFamily="18" charset="0"/>
              </a:rPr>
              <a:t>The motivation for transport mode detection is the growing need in a different kind of </a:t>
            </a:r>
            <a:r>
              <a:rPr lang="en-US" dirty="0" err="1">
                <a:ea typeface="Century Schoolbook" panose="02040604050505020304" pitchFamily="18" charset="0"/>
                <a:cs typeface="Times New Roman" panose="02020603050405020304" pitchFamily="18" charset="0"/>
              </a:rPr>
              <a:t>MaaS</a:t>
            </a:r>
            <a:r>
              <a:rPr lang="en-US" dirty="0">
                <a:ea typeface="Century Schoolbook" panose="02040604050505020304" pitchFamily="18" charset="0"/>
                <a:cs typeface="Times New Roman" panose="02020603050405020304" pitchFamily="18" charset="0"/>
              </a:rPr>
              <a:t> (Mobility as a Service) based services that require reliable information about the recognized transportation mode in order to serve their own customers with the right product offering.</a:t>
            </a:r>
            <a:endParaRPr lang="en-IN" dirty="0">
              <a:ea typeface="Century Schoolbook" panose="020406040505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ea typeface="Century Schoolbook" panose="02040604050505020304" pitchFamily="18" charset="0"/>
                <a:cs typeface="Times New Roman" panose="02020603050405020304" pitchFamily="18" charset="0"/>
              </a:rPr>
              <a:t>Less and less human intervention will be needed since the “Intelligent System” can learn and decide upon the action to be taken with each varying data input for the prime result.</a:t>
            </a:r>
            <a:endParaRPr lang="en-IN" dirty="0">
              <a:ea typeface="Century Schoolbook" panose="020406040505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smtClean="0">
                <a:ea typeface="Century Schoolbook" panose="02040604050505020304" pitchFamily="18" charset="0"/>
                <a:cs typeface="Times New Roman" panose="02020603050405020304" pitchFamily="18" charset="0"/>
              </a:rPr>
              <a:t>Insurance </a:t>
            </a:r>
            <a:r>
              <a:rPr lang="en-US" dirty="0">
                <a:ea typeface="Century Schoolbook" panose="02040604050505020304" pitchFamily="18" charset="0"/>
                <a:cs typeface="Times New Roman" panose="02020603050405020304" pitchFamily="18" charset="0"/>
              </a:rPr>
              <a:t>companies and ride-sharing service providers are interested in the driving </a:t>
            </a:r>
            <a:r>
              <a:rPr lang="en-US" dirty="0" err="1">
                <a:ea typeface="Century Schoolbook" panose="02040604050505020304" pitchFamily="18" charset="0"/>
                <a:cs typeface="Times New Roman" panose="02020603050405020304" pitchFamily="18" charset="0"/>
              </a:rPr>
              <a:t>behaviour</a:t>
            </a:r>
            <a:r>
              <a:rPr lang="en-US" dirty="0">
                <a:ea typeface="Century Schoolbook" panose="02040604050505020304" pitchFamily="18" charset="0"/>
                <a:cs typeface="Times New Roman" panose="02020603050405020304" pitchFamily="18" charset="0"/>
              </a:rPr>
              <a:t> of their customers and drivers.</a:t>
            </a:r>
            <a:endParaRPr lang="en-IN" dirty="0">
              <a:ea typeface="Century Schoolbook" panose="020406040505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dirty="0">
                <a:ea typeface="Century Schoolbook" panose="02040604050505020304" pitchFamily="18" charset="0"/>
                <a:cs typeface="Times New Roman" panose="02020603050405020304" pitchFamily="18" charset="0"/>
              </a:rPr>
              <a:t>In near future, this project can be implemented to deal with one major challenge in current GPS based approaches which is the high battery consumption. </a:t>
            </a:r>
            <a:endParaRPr lang="en-IN" dirty="0">
              <a:ea typeface="Century Schoolbook"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970216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5143" y="246743"/>
            <a:ext cx="12046857" cy="1631216"/>
          </a:xfrm>
          <a:prstGeom prst="rect">
            <a:avLst/>
          </a:prstGeom>
          <a:noFill/>
        </p:spPr>
        <p:txBody>
          <a:bodyPr wrap="square" lIns="91440" tIns="45720" rIns="91440" bIns="45720">
            <a:spAutoFit/>
            <a:scene3d>
              <a:camera prst="orthographicFront"/>
              <a:lightRig rig="threePt" dir="t"/>
            </a:scene3d>
            <a:sp3d prstMaterial="metal">
              <a:bevelT w="38100" h="38100"/>
            </a:sp3d>
          </a:bodyPr>
          <a:lstStyle/>
          <a:p>
            <a:r>
              <a:rPr lang="en-US" sz="5000" b="1" spc="50" dirty="0" smtClean="0">
                <a:ln w="0"/>
                <a:solidFill>
                  <a:schemeClr val="bg2">
                    <a:lumMod val="50000"/>
                  </a:schemeClr>
                </a:solidFill>
                <a:effectLst>
                  <a:innerShdw blurRad="63500" dist="50800" dir="13500000">
                    <a:srgbClr val="000000">
                      <a:alpha val="50000"/>
                    </a:srgbClr>
                  </a:innerShdw>
                </a:effectLst>
              </a:rPr>
              <a:t>Dual Sliding Segmentation </a:t>
            </a:r>
            <a:r>
              <a:rPr lang="en-US" sz="5000" b="1" spc="50" dirty="0" smtClean="0">
                <a:ln w="0"/>
                <a:solidFill>
                  <a:schemeClr val="bg2">
                    <a:lumMod val="50000"/>
                  </a:schemeClr>
                </a:solidFill>
                <a:effectLst>
                  <a:innerShdw blurRad="63500" dist="50800" dir="13500000">
                    <a:srgbClr val="000000">
                      <a:alpha val="50000"/>
                    </a:srgbClr>
                  </a:innerShdw>
                </a:effectLst>
              </a:rPr>
              <a:t>on the basis of Speed</a:t>
            </a:r>
            <a:endParaRPr lang="en-IN" sz="5000" b="1" spc="50" dirty="0">
              <a:ln w="0"/>
              <a:solidFill>
                <a:schemeClr val="bg2">
                  <a:lumMod val="50000"/>
                </a:schemeClr>
              </a:solidFill>
              <a:effectLst>
                <a:innerShdw blurRad="63500" dist="50800" dir="13500000">
                  <a:srgbClr val="000000">
                    <a:alpha val="50000"/>
                  </a:srgbClr>
                </a:innerShdw>
              </a:effectLst>
            </a:endParaRPr>
          </a:p>
        </p:txBody>
      </p:sp>
      <p:pic>
        <p:nvPicPr>
          <p:cNvPr id="2" name="Picture 1"/>
          <p:cNvPicPr>
            <a:picLocks noChangeAspect="1"/>
          </p:cNvPicPr>
          <p:nvPr/>
        </p:nvPicPr>
        <p:blipFill rotWithShape="1">
          <a:blip r:embed="rId2"/>
          <a:srcRect l="10842" t="9683" r="9263" b="8842"/>
          <a:stretch/>
        </p:blipFill>
        <p:spPr>
          <a:xfrm>
            <a:off x="119743" y="2053811"/>
            <a:ext cx="5867400" cy="3436178"/>
          </a:xfrm>
          <a:prstGeom prst="rect">
            <a:avLst/>
          </a:prstGeom>
        </p:spPr>
      </p:pic>
      <p:pic>
        <p:nvPicPr>
          <p:cNvPr id="3" name="Picture 2"/>
          <p:cNvPicPr>
            <a:picLocks noChangeAspect="1"/>
          </p:cNvPicPr>
          <p:nvPr/>
        </p:nvPicPr>
        <p:blipFill rotWithShape="1">
          <a:blip r:embed="rId3"/>
          <a:srcRect l="10936" t="10714" r="9063" b="8036"/>
          <a:stretch/>
        </p:blipFill>
        <p:spPr>
          <a:xfrm>
            <a:off x="6063342" y="2053811"/>
            <a:ext cx="5938157" cy="3436178"/>
          </a:xfrm>
          <a:prstGeom prst="rect">
            <a:avLst/>
          </a:prstGeom>
        </p:spPr>
      </p:pic>
      <p:sp>
        <p:nvSpPr>
          <p:cNvPr id="10" name="TextBox 9"/>
          <p:cNvSpPr txBox="1"/>
          <p:nvPr/>
        </p:nvSpPr>
        <p:spPr>
          <a:xfrm>
            <a:off x="473456" y="6231653"/>
            <a:ext cx="11430000" cy="369332"/>
          </a:xfrm>
          <a:prstGeom prst="rect">
            <a:avLst/>
          </a:prstGeom>
          <a:noFill/>
        </p:spPr>
        <p:txBody>
          <a:bodyPr wrap="square" rtlCol="0">
            <a:spAutoFit/>
          </a:bodyPr>
          <a:lstStyle/>
          <a:p>
            <a:pPr algn="just"/>
            <a:r>
              <a:rPr lang="en-US" dirty="0" smtClean="0"/>
              <a:t>Threshold = 0.01</a:t>
            </a:r>
            <a:endParaRPr lang="en-IN" dirty="0"/>
          </a:p>
        </p:txBody>
      </p:sp>
    </p:spTree>
    <p:extLst>
      <p:ext uri="{BB962C8B-B14F-4D97-AF65-F5344CB8AC3E}">
        <p14:creationId xmlns:p14="http://schemas.microsoft.com/office/powerpoint/2010/main" val="3797944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3953" t="17771" r="7988" b="4984"/>
          <a:stretch/>
        </p:blipFill>
        <p:spPr>
          <a:xfrm>
            <a:off x="445105" y="1302657"/>
            <a:ext cx="5384800" cy="4252687"/>
          </a:xfrm>
          <a:prstGeom prst="rect">
            <a:avLst/>
          </a:prstGeom>
        </p:spPr>
      </p:pic>
      <p:pic>
        <p:nvPicPr>
          <p:cNvPr id="8" name="Picture 7"/>
          <p:cNvPicPr>
            <a:picLocks noChangeAspect="1"/>
          </p:cNvPicPr>
          <p:nvPr/>
        </p:nvPicPr>
        <p:blipFill rotWithShape="1">
          <a:blip r:embed="rId3"/>
          <a:srcRect l="4428" t="18495" r="6089" b="5314"/>
          <a:stretch/>
        </p:blipFill>
        <p:spPr>
          <a:xfrm>
            <a:off x="6275010" y="1331686"/>
            <a:ext cx="5471886" cy="4194628"/>
          </a:xfrm>
          <a:prstGeom prst="rect">
            <a:avLst/>
          </a:prstGeom>
        </p:spPr>
      </p:pic>
      <p:sp>
        <p:nvSpPr>
          <p:cNvPr id="9" name="Rectangle 8"/>
          <p:cNvSpPr/>
          <p:nvPr/>
        </p:nvSpPr>
        <p:spPr>
          <a:xfrm>
            <a:off x="145143" y="246743"/>
            <a:ext cx="12046857" cy="861774"/>
          </a:xfrm>
          <a:prstGeom prst="rect">
            <a:avLst/>
          </a:prstGeom>
          <a:noFill/>
        </p:spPr>
        <p:txBody>
          <a:bodyPr wrap="square" lIns="91440" tIns="45720" rIns="91440" bIns="45720">
            <a:spAutoFit/>
            <a:scene3d>
              <a:camera prst="orthographicFront"/>
              <a:lightRig rig="threePt" dir="t"/>
            </a:scene3d>
            <a:sp3d prstMaterial="metal">
              <a:bevelT w="38100" h="38100"/>
            </a:sp3d>
          </a:bodyPr>
          <a:lstStyle/>
          <a:p>
            <a:r>
              <a:rPr lang="en-US" sz="5000" b="1" spc="50" dirty="0" smtClean="0">
                <a:ln w="0"/>
                <a:solidFill>
                  <a:schemeClr val="bg2">
                    <a:lumMod val="50000"/>
                  </a:schemeClr>
                </a:solidFill>
                <a:effectLst>
                  <a:innerShdw blurRad="63500" dist="50800" dir="13500000">
                    <a:srgbClr val="000000">
                      <a:alpha val="50000"/>
                    </a:srgbClr>
                  </a:innerShdw>
                </a:effectLst>
              </a:rPr>
              <a:t>Sliding Segmentation </a:t>
            </a:r>
            <a:r>
              <a:rPr lang="en-US" sz="5000" b="1" spc="50" dirty="0" smtClean="0">
                <a:ln w="0"/>
                <a:solidFill>
                  <a:schemeClr val="bg2">
                    <a:lumMod val="50000"/>
                  </a:schemeClr>
                </a:solidFill>
                <a:effectLst>
                  <a:innerShdw blurRad="63500" dist="50800" dir="13500000">
                    <a:srgbClr val="000000">
                      <a:alpha val="50000"/>
                    </a:srgbClr>
                  </a:innerShdw>
                </a:effectLst>
              </a:rPr>
              <a:t>on the basis of Speed</a:t>
            </a:r>
            <a:endParaRPr lang="en-IN" sz="5000" b="1" spc="50" dirty="0">
              <a:ln w="0"/>
              <a:solidFill>
                <a:schemeClr val="bg2">
                  <a:lumMod val="50000"/>
                </a:schemeClr>
              </a:solidFill>
              <a:effectLst>
                <a:innerShdw blurRad="63500" dist="50800" dir="13500000">
                  <a:srgbClr val="000000">
                    <a:alpha val="50000"/>
                  </a:srgbClr>
                </a:innerShdw>
              </a:effectLst>
            </a:endParaRPr>
          </a:p>
        </p:txBody>
      </p:sp>
      <p:sp>
        <p:nvSpPr>
          <p:cNvPr id="5" name="TextBox 4"/>
          <p:cNvSpPr txBox="1"/>
          <p:nvPr/>
        </p:nvSpPr>
        <p:spPr>
          <a:xfrm>
            <a:off x="445105" y="5778513"/>
            <a:ext cx="11430000" cy="369332"/>
          </a:xfrm>
          <a:prstGeom prst="rect">
            <a:avLst/>
          </a:prstGeom>
          <a:noFill/>
        </p:spPr>
        <p:txBody>
          <a:bodyPr wrap="square" rtlCol="0">
            <a:spAutoFit/>
          </a:bodyPr>
          <a:lstStyle/>
          <a:p>
            <a:pPr algn="just"/>
            <a:r>
              <a:rPr lang="en-US" dirty="0" smtClean="0"/>
              <a:t>Threshold = 5</a:t>
            </a:r>
            <a:endParaRPr lang="en-IN" dirty="0"/>
          </a:p>
        </p:txBody>
      </p:sp>
    </p:spTree>
    <p:extLst>
      <p:ext uri="{BB962C8B-B14F-4D97-AF65-F5344CB8AC3E}">
        <p14:creationId xmlns:p14="http://schemas.microsoft.com/office/powerpoint/2010/main" val="37003640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0</TotalTime>
  <Words>1031</Words>
  <Application>Microsoft Office PowerPoint</Application>
  <PresentationFormat>Widescreen</PresentationFormat>
  <Paragraphs>102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Century Schoolbook</vt:lpstr>
      <vt:lpstr>Symbol</vt:lpstr>
      <vt:lpstr>Times New Roman</vt:lpstr>
      <vt:lpstr>Mesh</vt:lpstr>
      <vt:lpstr>Slide 1</vt:lpstr>
      <vt:lpstr>Objective</vt:lpstr>
      <vt:lpstr>Algorithm Used</vt:lpstr>
      <vt:lpstr>Mahalonobis Distance</vt:lpstr>
      <vt:lpstr>PowerPoint Presentation</vt:lpstr>
      <vt:lpstr>Methodology</vt:lpstr>
      <vt:lpstr>Use cases and Application</vt:lpstr>
      <vt:lpstr>PowerPoint Presentation</vt:lpstr>
      <vt:lpstr>PowerPoint Presentation</vt:lpstr>
      <vt:lpstr>PowerPoint Presentation</vt:lpstr>
      <vt:lpstr>PowerPoint Presentation</vt:lpstr>
      <vt:lpstr>Slide 7</vt:lpstr>
      <vt:lpstr>PowerPoint Presentation</vt:lpstr>
      <vt:lpstr>References</vt:lpstr>
      <vt:lpstr>Slide 11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2019-03-14T16:59:27Z</dcterms:created>
  <dcterms:modified xsi:type="dcterms:W3CDTF">2019-03-15T07:54:31Z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